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1"/>
  </p:notesMasterIdLst>
  <p:handoutMasterIdLst>
    <p:handoutMasterId r:id="rId52"/>
  </p:handoutMasterIdLst>
  <p:sldIdLst>
    <p:sldId id="256" r:id="rId5"/>
    <p:sldId id="257" r:id="rId6"/>
    <p:sldId id="311" r:id="rId7"/>
    <p:sldId id="303" r:id="rId8"/>
    <p:sldId id="340" r:id="rId9"/>
    <p:sldId id="338" r:id="rId10"/>
    <p:sldId id="312" r:id="rId11"/>
    <p:sldId id="341" r:id="rId12"/>
    <p:sldId id="313" r:id="rId13"/>
    <p:sldId id="314" r:id="rId14"/>
    <p:sldId id="315" r:id="rId15"/>
    <p:sldId id="316" r:id="rId16"/>
    <p:sldId id="317" r:id="rId17"/>
    <p:sldId id="339" r:id="rId18"/>
    <p:sldId id="318" r:id="rId19"/>
    <p:sldId id="351" r:id="rId20"/>
    <p:sldId id="319" r:id="rId21"/>
    <p:sldId id="352" r:id="rId22"/>
    <p:sldId id="320" r:id="rId23"/>
    <p:sldId id="342" r:id="rId24"/>
    <p:sldId id="321" r:id="rId25"/>
    <p:sldId id="322" r:id="rId26"/>
    <p:sldId id="323" r:id="rId27"/>
    <p:sldId id="324" r:id="rId28"/>
    <p:sldId id="325" r:id="rId29"/>
    <p:sldId id="326" r:id="rId30"/>
    <p:sldId id="327" r:id="rId31"/>
    <p:sldId id="328" r:id="rId32"/>
    <p:sldId id="343" r:id="rId33"/>
    <p:sldId id="329" r:id="rId34"/>
    <p:sldId id="344" r:id="rId35"/>
    <p:sldId id="345" r:id="rId36"/>
    <p:sldId id="346" r:id="rId37"/>
    <p:sldId id="331" r:id="rId38"/>
    <p:sldId id="347" r:id="rId39"/>
    <p:sldId id="330" r:id="rId40"/>
    <p:sldId id="353" r:id="rId41"/>
    <p:sldId id="333" r:id="rId42"/>
    <p:sldId id="348" r:id="rId43"/>
    <p:sldId id="334" r:id="rId44"/>
    <p:sldId id="335" r:id="rId45"/>
    <p:sldId id="349" r:id="rId46"/>
    <p:sldId id="350" r:id="rId47"/>
    <p:sldId id="308" r:id="rId48"/>
    <p:sldId id="309" r:id="rId49"/>
    <p:sldId id="310"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E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1" autoAdjust="0"/>
    <p:restoredTop sz="99826" autoAdjust="0"/>
  </p:normalViewPr>
  <p:slideViewPr>
    <p:cSldViewPr snapToGrid="0" showGuides="1">
      <p:cViewPr varScale="1">
        <p:scale>
          <a:sx n="72" d="100"/>
          <a:sy n="72" d="100"/>
        </p:scale>
        <p:origin x="534" y="66"/>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9/8/2020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9/8/2020</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p:spPr>
        <p:txBody>
          <a:bodyPr/>
          <a:lstStyle/>
          <a:p>
            <a:endParaRPr lang="en-US" altLang="en-US">
              <a:cs typeface="Arial" panose="020B0604020202020204" pitchFamily="34" charset="0"/>
            </a:endParaRPr>
          </a:p>
        </p:txBody>
      </p:sp>
      <p:sp>
        <p:nvSpPr>
          <p:cNvPr id="12292" name="Slide Number Placeholder 3"/>
          <p:cNvSpPr>
            <a:spLocks noGrp="1"/>
          </p:cNvSpPr>
          <p:nvPr>
            <p:ph type="sldNum" sz="quarter" idx="5"/>
          </p:nvPr>
        </p:nvSpPr>
        <p:spPr>
          <a:noFill/>
        </p:spPr>
        <p:txBody>
          <a:bodyPr/>
          <a:lstStyle>
            <a:lvl1pPr defTabSz="965745">
              <a:spcBef>
                <a:spcPct val="30000"/>
              </a:spcBef>
              <a:defRPr sz="1200">
                <a:solidFill>
                  <a:schemeClr val="tx1"/>
                </a:solidFill>
                <a:latin typeface="Verdana" panose="020B0604030504040204" pitchFamily="34" charset="0"/>
                <a:cs typeface="Arial" panose="020B0604020202020204" pitchFamily="34" charset="0"/>
              </a:defRPr>
            </a:lvl1pPr>
            <a:lvl2pPr marL="757066" indent="-291179" defTabSz="965745">
              <a:spcBef>
                <a:spcPct val="30000"/>
              </a:spcBef>
              <a:defRPr sz="1200">
                <a:solidFill>
                  <a:schemeClr val="tx1"/>
                </a:solidFill>
                <a:latin typeface="Verdana" panose="020B0604030504040204" pitchFamily="34" charset="0"/>
                <a:cs typeface="Arial" panose="020B0604020202020204" pitchFamily="34" charset="0"/>
              </a:defRPr>
            </a:lvl2pPr>
            <a:lvl3pPr marL="1164717" indent="-232943" defTabSz="965745">
              <a:spcBef>
                <a:spcPct val="30000"/>
              </a:spcBef>
              <a:defRPr sz="1200">
                <a:solidFill>
                  <a:schemeClr val="tx1"/>
                </a:solidFill>
                <a:latin typeface="Verdana" panose="020B0604030504040204" pitchFamily="34" charset="0"/>
                <a:cs typeface="Arial" panose="020B0604020202020204" pitchFamily="34" charset="0"/>
              </a:defRPr>
            </a:lvl3pPr>
            <a:lvl4pPr marL="1630604" indent="-232943" defTabSz="965745">
              <a:spcBef>
                <a:spcPct val="30000"/>
              </a:spcBef>
              <a:defRPr sz="1200">
                <a:solidFill>
                  <a:schemeClr val="tx1"/>
                </a:solidFill>
                <a:latin typeface="Verdana" panose="020B0604030504040204" pitchFamily="34" charset="0"/>
                <a:cs typeface="Arial" panose="020B0604020202020204" pitchFamily="34" charset="0"/>
              </a:defRPr>
            </a:lvl4pPr>
            <a:lvl5pPr marL="2096491" indent="-232943" defTabSz="965745">
              <a:spcBef>
                <a:spcPct val="30000"/>
              </a:spcBef>
              <a:defRPr sz="1200">
                <a:solidFill>
                  <a:schemeClr val="tx1"/>
                </a:solidFill>
                <a:latin typeface="Verdana" panose="020B0604030504040204" pitchFamily="34" charset="0"/>
                <a:cs typeface="Arial" panose="020B0604020202020204" pitchFamily="34" charset="0"/>
              </a:defRPr>
            </a:lvl5pPr>
            <a:lvl6pPr marL="2562377" indent="-232943" defTabSz="965745" eaLnBrk="0" fontAlgn="base" hangingPunct="0">
              <a:spcBef>
                <a:spcPct val="30000"/>
              </a:spcBef>
              <a:spcAft>
                <a:spcPct val="0"/>
              </a:spcAft>
              <a:defRPr sz="1200">
                <a:solidFill>
                  <a:schemeClr val="tx1"/>
                </a:solidFill>
                <a:latin typeface="Verdana" panose="020B0604030504040204" pitchFamily="34" charset="0"/>
                <a:cs typeface="Arial" panose="020B0604020202020204" pitchFamily="34" charset="0"/>
              </a:defRPr>
            </a:lvl6pPr>
            <a:lvl7pPr marL="3028264" indent="-232943" defTabSz="965745" eaLnBrk="0" fontAlgn="base" hangingPunct="0">
              <a:spcBef>
                <a:spcPct val="30000"/>
              </a:spcBef>
              <a:spcAft>
                <a:spcPct val="0"/>
              </a:spcAft>
              <a:defRPr sz="1200">
                <a:solidFill>
                  <a:schemeClr val="tx1"/>
                </a:solidFill>
                <a:latin typeface="Verdana" panose="020B0604030504040204" pitchFamily="34" charset="0"/>
                <a:cs typeface="Arial" panose="020B0604020202020204" pitchFamily="34" charset="0"/>
              </a:defRPr>
            </a:lvl7pPr>
            <a:lvl8pPr marL="3494151" indent="-232943" defTabSz="965745" eaLnBrk="0" fontAlgn="base" hangingPunct="0">
              <a:spcBef>
                <a:spcPct val="30000"/>
              </a:spcBef>
              <a:spcAft>
                <a:spcPct val="0"/>
              </a:spcAft>
              <a:defRPr sz="1200">
                <a:solidFill>
                  <a:schemeClr val="tx1"/>
                </a:solidFill>
                <a:latin typeface="Verdana" panose="020B0604030504040204" pitchFamily="34" charset="0"/>
                <a:cs typeface="Arial" panose="020B0604020202020204" pitchFamily="34" charset="0"/>
              </a:defRPr>
            </a:lvl8pPr>
            <a:lvl9pPr marL="3960038" indent="-232943" defTabSz="965745" eaLnBrk="0" fontAlgn="base" hangingPunct="0">
              <a:spcBef>
                <a:spcPct val="30000"/>
              </a:spcBef>
              <a:spcAft>
                <a:spcPct val="0"/>
              </a:spcAft>
              <a:defRPr sz="1200">
                <a:solidFill>
                  <a:schemeClr val="tx1"/>
                </a:solidFill>
                <a:latin typeface="Verdana" panose="020B0604030504040204" pitchFamily="34" charset="0"/>
                <a:cs typeface="Arial" panose="020B0604020202020204" pitchFamily="34" charset="0"/>
              </a:defRPr>
            </a:lvl9pPr>
          </a:lstStyle>
          <a:p>
            <a:pPr>
              <a:spcBef>
                <a:spcPct val="0"/>
              </a:spcBef>
            </a:pPr>
            <a:fld id="{CB12C2AC-7918-4B61-B82F-47E0D3E3A556}" type="slidenum">
              <a:rPr lang="en-GB" altLang="en-US" smtClean="0">
                <a:latin typeface="Arial" panose="020B0604020202020204" pitchFamily="34" charset="0"/>
              </a:rPr>
              <a:pPr>
                <a:spcBef>
                  <a:spcPct val="0"/>
                </a:spcBef>
              </a:pPr>
              <a:t>10</a:t>
            </a:fld>
            <a:endParaRPr lang="en-GB" altLang="en-US">
              <a:latin typeface="Arial" panose="020B0604020202020204" pitchFamily="34" charset="0"/>
            </a:endParaRPr>
          </a:p>
        </p:txBody>
      </p:sp>
    </p:spTree>
    <p:extLst>
      <p:ext uri="{BB962C8B-B14F-4D97-AF65-F5344CB8AC3E}">
        <p14:creationId xmlns:p14="http://schemas.microsoft.com/office/powerpoint/2010/main" val="149296859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9/8/2020</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9/8/2020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9/8/2020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9/8/2020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9/8/2020</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9/8/2020</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9/8/2020</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9/8/2020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9/8/2020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9/8/2020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9/8/2020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49400" y="304800"/>
            <a:ext cx="10642600" cy="1123950"/>
          </a:xfrm>
        </p:spPr>
        <p:txBody>
          <a:bodyPr/>
          <a:lstStyle/>
          <a:p>
            <a:r>
              <a:rPr lang="en-US"/>
              <a:t>Click to edit Master title style</a:t>
            </a:r>
          </a:p>
        </p:txBody>
      </p:sp>
      <p:sp>
        <p:nvSpPr>
          <p:cNvPr id="3" name="Table Placeholder 2"/>
          <p:cNvSpPr>
            <a:spLocks noGrp="1"/>
          </p:cNvSpPr>
          <p:nvPr>
            <p:ph type="tbl" idx="1"/>
          </p:nvPr>
        </p:nvSpPr>
        <p:spPr>
          <a:xfrm>
            <a:off x="1559984" y="1946275"/>
            <a:ext cx="10363200" cy="4114800"/>
          </a:xfrm>
        </p:spPr>
        <p:txBody>
          <a:bodyPr/>
          <a:lstStyle/>
          <a:p>
            <a:endParaRPr lang="en-US"/>
          </a:p>
        </p:txBody>
      </p:sp>
      <p:sp>
        <p:nvSpPr>
          <p:cNvPr id="4" name="Date Placeholder 3"/>
          <p:cNvSpPr>
            <a:spLocks noGrp="1"/>
          </p:cNvSpPr>
          <p:nvPr>
            <p:ph type="dt" sz="half" idx="10"/>
          </p:nvPr>
        </p:nvSpPr>
        <p:spPr>
          <a:xfrm>
            <a:off x="1524000" y="6248400"/>
            <a:ext cx="2540000" cy="457200"/>
          </a:xfrm>
        </p:spPr>
        <p:txBody>
          <a:bodyPr/>
          <a:lstStyle>
            <a:lvl1pPr>
              <a:defRPr/>
            </a:lvl1pPr>
          </a:lstStyle>
          <a:p>
            <a:endParaRPr lang="en-US"/>
          </a:p>
        </p:txBody>
      </p:sp>
      <p:sp>
        <p:nvSpPr>
          <p:cNvPr id="5" name="Footer Placeholder 4"/>
          <p:cNvSpPr>
            <a:spLocks noGrp="1"/>
          </p:cNvSpPr>
          <p:nvPr>
            <p:ph type="ftr" sz="quarter" idx="11"/>
          </p:nvPr>
        </p:nvSpPr>
        <p:spPr>
          <a:xfrm>
            <a:off x="4775200" y="6248400"/>
            <a:ext cx="38608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9347200" y="6248400"/>
            <a:ext cx="2540000" cy="457200"/>
          </a:xfrm>
        </p:spPr>
        <p:txBody>
          <a:bodyPr/>
          <a:lstStyle>
            <a:lvl1pPr>
              <a:defRPr/>
            </a:lvl1pPr>
          </a:lstStyle>
          <a:p>
            <a:fld id="{743C6ED8-4723-E348-9FA9-362DF66CA239}" type="slidenum">
              <a:rPr lang="en-US"/>
              <a:pPr/>
              <a:t>‹#›</a:t>
            </a:fld>
            <a:endParaRPr lang="en-US"/>
          </a:p>
        </p:txBody>
      </p:sp>
    </p:spTree>
    <p:extLst>
      <p:ext uri="{BB962C8B-B14F-4D97-AF65-F5344CB8AC3E}">
        <p14:creationId xmlns:p14="http://schemas.microsoft.com/office/powerpoint/2010/main" val="1877475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E2B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9/8/2020</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youtu.be/SFnMTHhKdkw" TargetMode="External"/><Relationship Id="rId2" Type="http://schemas.openxmlformats.org/officeDocument/2006/relationships/slideLayout" Target="../slideLayouts/slideLayout2.xml"/><Relationship Id="rId1" Type="http://schemas.openxmlformats.org/officeDocument/2006/relationships/video" Target="https://www.youtube.com/embed/SFnMTHhKdkw"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YJM6WUNDnhA"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dkjQsu2hISM" TargetMode="External"/><Relationship Id="rId4" Type="http://schemas.openxmlformats.org/officeDocument/2006/relationships/hyperlink" Target="https://youtu.be/dkjQsu2hISM"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WXOWUWzel-w" TargetMode="External"/><Relationship Id="rId4" Type="http://schemas.openxmlformats.org/officeDocument/2006/relationships/hyperlink" Target="https://youtu.be/WXOWUWzel-w"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C9eGz9hXfEI" TargetMode="External"/><Relationship Id="rId4" Type="http://schemas.openxmlformats.org/officeDocument/2006/relationships/hyperlink" Target="https://youtu.be/C9eGz9hXfEI" TargetMode="Externa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292094"/>
            <a:ext cx="5734050" cy="2219691"/>
          </a:xfrm>
        </p:spPr>
        <p:txBody>
          <a:bodyPr anchor="ctr">
            <a:normAutofit/>
          </a:bodyPr>
          <a:lstStyle/>
          <a:p>
            <a:r>
              <a:rPr lang="en-US" sz="3600" cap="small" dirty="0"/>
              <a:t>Positive </a:t>
            </a:r>
            <a:r>
              <a:rPr lang="en-US" sz="3600" cap="small"/>
              <a:t>Student-Teacher Relationships</a:t>
            </a:r>
            <a:endParaRPr lang="en-US" sz="3600" cap="small" dirty="0"/>
          </a:p>
        </p:txBody>
      </p:sp>
      <p:sp>
        <p:nvSpPr>
          <p:cNvPr id="7" name="Subtitle 6"/>
          <p:cNvSpPr>
            <a:spLocks noGrp="1"/>
          </p:cNvSpPr>
          <p:nvPr>
            <p:ph type="subTitle" idx="1"/>
          </p:nvPr>
        </p:nvSpPr>
        <p:spPr/>
        <p:txBody>
          <a:bodyPr>
            <a:normAutofit/>
          </a:bodyPr>
          <a:lstStyle/>
          <a:p>
            <a:r>
              <a:rPr lang="en-US" sz="2000" dirty="0"/>
              <a:t>Module 3</a:t>
            </a:r>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Topic to be Covered in this Presentation</a:t>
            </a:r>
          </a:p>
        </p:txBody>
      </p:sp>
      <p:sp>
        <p:nvSpPr>
          <p:cNvPr id="6" name="Content Placeholder 5"/>
          <p:cNvSpPr>
            <a:spLocks noGrp="1"/>
          </p:cNvSpPr>
          <p:nvPr>
            <p:ph idx="1"/>
          </p:nvPr>
        </p:nvSpPr>
        <p:spPr/>
        <p:txBody>
          <a:bodyPr/>
          <a:lstStyle/>
          <a:p>
            <a:pPr lvl="0"/>
            <a:r>
              <a:rPr lang="en-US" dirty="0"/>
              <a:t>Positive student-teacher relationships</a:t>
            </a:r>
          </a:p>
          <a:p>
            <a:pPr lvl="0"/>
            <a:r>
              <a:rPr lang="en-US" dirty="0"/>
              <a:t>The teacher as role model</a:t>
            </a:r>
          </a:p>
        </p:txBody>
      </p:sp>
    </p:spTree>
    <p:extLst>
      <p:ext uri="{BB962C8B-B14F-4D97-AF65-F5344CB8AC3E}">
        <p14:creationId xmlns:p14="http://schemas.microsoft.com/office/powerpoint/2010/main" val="644214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Reflection</a:t>
            </a:r>
            <a:endParaRPr lang="en-US" dirty="0"/>
          </a:p>
        </p:txBody>
      </p:sp>
      <p:sp>
        <p:nvSpPr>
          <p:cNvPr id="6" name="TextBox 5"/>
          <p:cNvSpPr txBox="1"/>
          <p:nvPr/>
        </p:nvSpPr>
        <p:spPr>
          <a:xfrm>
            <a:off x="1746198" y="6129775"/>
            <a:ext cx="7195674" cy="646331"/>
          </a:xfrm>
          <a:prstGeom prst="rect">
            <a:avLst/>
          </a:prstGeom>
          <a:noFill/>
        </p:spPr>
        <p:txBody>
          <a:bodyPr wrap="square" rtlCol="0">
            <a:spAutoFit/>
          </a:bodyPr>
          <a:lstStyle/>
          <a:p>
            <a:pPr marL="461963" indent="-461963"/>
            <a:r>
              <a:rPr lang="en-US" dirty="0"/>
              <a:t>Pearson, R. [TED] (2013, May 3). </a:t>
            </a:r>
            <a:r>
              <a:rPr lang="en-US" i="1" dirty="0"/>
              <a:t>Every kid needs a champion</a:t>
            </a:r>
            <a:r>
              <a:rPr lang="en-US" dirty="0"/>
              <a:t> | TED talk [Video file]. Retrieved </a:t>
            </a:r>
            <a:r>
              <a:rPr lang="en-US" dirty="0">
                <a:hlinkClick r:id="rId3"/>
              </a:rPr>
              <a:t>https://youtu.be/SFnMTHhKdkw </a:t>
            </a:r>
            <a:endParaRPr lang="en-US" dirty="0"/>
          </a:p>
        </p:txBody>
      </p:sp>
      <p:sp>
        <p:nvSpPr>
          <p:cNvPr id="7" name="Rectangle 6"/>
          <p:cNvSpPr/>
          <p:nvPr/>
        </p:nvSpPr>
        <p:spPr>
          <a:xfrm>
            <a:off x="1104900" y="1425138"/>
            <a:ext cx="9980682" cy="707886"/>
          </a:xfrm>
          <a:prstGeom prst="rect">
            <a:avLst/>
          </a:prstGeom>
        </p:spPr>
        <p:txBody>
          <a:bodyPr wrap="square">
            <a:spAutoFit/>
          </a:bodyPr>
          <a:lstStyle/>
          <a:p>
            <a:pPr marL="285750" indent="-285750">
              <a:buFont typeface="Arial" panose="020B0604020202020204" pitchFamily="34" charset="0"/>
              <a:buChar char="•"/>
            </a:pPr>
            <a:r>
              <a:rPr lang="en-US" sz="2000" dirty="0"/>
              <a:t>Watch this video and reflect on how it may impact your teaching and educational management of students with various exceptionalities.</a:t>
            </a:r>
          </a:p>
        </p:txBody>
      </p:sp>
      <p:pic>
        <p:nvPicPr>
          <p:cNvPr id="5" name="SFnMTHhKdkw"/>
          <p:cNvPicPr>
            <a:picLocks noGrp="1" noRot="1" noChangeAspect="1"/>
          </p:cNvPicPr>
          <p:nvPr>
            <p:ph idx="1"/>
            <a:videoFile r:link="rId1"/>
          </p:nvPr>
        </p:nvPicPr>
        <p:blipFill>
          <a:blip r:embed="rId4"/>
          <a:stretch>
            <a:fillRect/>
          </a:stretch>
        </p:blipFill>
        <p:spPr>
          <a:xfrm>
            <a:off x="1842448" y="2202407"/>
            <a:ext cx="6858640" cy="3857985"/>
          </a:xfrm>
          <a:prstGeom prst="rect">
            <a:avLst/>
          </a:prstGeom>
        </p:spPr>
      </p:pic>
    </p:spTree>
    <p:extLst>
      <p:ext uri="{BB962C8B-B14F-4D97-AF65-F5344CB8AC3E}">
        <p14:creationId xmlns:p14="http://schemas.microsoft.com/office/powerpoint/2010/main" val="3290242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2639" y="754038"/>
            <a:ext cx="9982200" cy="5137095"/>
          </a:xfrm>
        </p:spPr>
        <p:txBody>
          <a:bodyPr>
            <a:noAutofit/>
          </a:bodyPr>
          <a:lstStyle/>
          <a:p>
            <a:pPr marL="0" indent="0" algn="ctr">
              <a:buNone/>
            </a:pPr>
            <a:r>
              <a:rPr lang="en-US" sz="2400" dirty="0"/>
              <a:t>Previously in this course, you were presented with an overview of classroom management as well as a number of theorists who have worked extensively in the realm of student behavior and academic performance.  You learned about the six student positions as well as the Win-Win strategies that have proven to be useful in negating unwanted behaviors in the classroom.  You also began to develop your personal philosophy of classroom management. </a:t>
            </a:r>
          </a:p>
        </p:txBody>
      </p:sp>
    </p:spTree>
    <p:extLst>
      <p:ext uri="{BB962C8B-B14F-4D97-AF65-F5344CB8AC3E}">
        <p14:creationId xmlns:p14="http://schemas.microsoft.com/office/powerpoint/2010/main" val="2582215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2639" y="754038"/>
            <a:ext cx="9982200" cy="5137095"/>
          </a:xfrm>
        </p:spPr>
        <p:txBody>
          <a:bodyPr>
            <a:noAutofit/>
          </a:bodyPr>
          <a:lstStyle/>
          <a:p>
            <a:pPr marL="0" indent="0" algn="ctr">
              <a:buNone/>
            </a:pPr>
            <a:r>
              <a:rPr lang="en-US" sz="2400" dirty="0"/>
              <a:t>Here in </a:t>
            </a:r>
            <a:r>
              <a:rPr lang="en-US" sz="2400" b="1" dirty="0"/>
              <a:t>Module 3, The Value of Relationships in the Classroom</a:t>
            </a:r>
            <a:r>
              <a:rPr lang="en-US" sz="2400" dirty="0"/>
              <a:t>, you will be taking the first steps towards creating that safe and supportive learning environment in which your students can be successful, both behaviorally and academically.  In this presentation, you will explore the first of two major topics:  establishing positive teacher-peer relationships.  In the second presentation in </a:t>
            </a:r>
            <a:r>
              <a:rPr lang="en-US" sz="2400" b="1" dirty="0"/>
              <a:t>Module 3</a:t>
            </a:r>
            <a:r>
              <a:rPr lang="en-US" sz="2400" dirty="0"/>
              <a:t>, you will learn about creating positive peer relationships.  In both cases, you will examine why these types of relationships are so important, and you will also look at various methods and strategies to successfully foster them.</a:t>
            </a:r>
          </a:p>
        </p:txBody>
      </p:sp>
    </p:spTree>
    <p:extLst>
      <p:ext uri="{BB962C8B-B14F-4D97-AF65-F5344CB8AC3E}">
        <p14:creationId xmlns:p14="http://schemas.microsoft.com/office/powerpoint/2010/main" val="686344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H="1">
            <a:off x="2461373" y="3384645"/>
            <a:ext cx="7242185" cy="707886"/>
          </a:xfrm>
          <a:prstGeom prst="rect">
            <a:avLst/>
          </a:prstGeom>
          <a:noFill/>
        </p:spPr>
        <p:txBody>
          <a:bodyPr wrap="square" rtlCol="0">
            <a:spAutoFit/>
          </a:bodyPr>
          <a:lstStyle/>
          <a:p>
            <a:pPr algn="ctr"/>
            <a:r>
              <a:rPr lang="en-US" sz="4000" b="1" dirty="0"/>
              <a:t>Let’s Get Started!</a:t>
            </a:r>
          </a:p>
        </p:txBody>
      </p:sp>
    </p:spTree>
    <p:extLst>
      <p:ext uri="{BB962C8B-B14F-4D97-AF65-F5344CB8AC3E}">
        <p14:creationId xmlns:p14="http://schemas.microsoft.com/office/powerpoint/2010/main" val="724696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04898" y="2971806"/>
            <a:ext cx="10987017" cy="1684150"/>
          </a:xfrm>
        </p:spPr>
        <p:txBody>
          <a:bodyPr>
            <a:normAutofit/>
          </a:bodyPr>
          <a:lstStyle/>
          <a:p>
            <a:pPr lvl="1" algn="l" rtl="0">
              <a:lnSpc>
                <a:spcPct val="90000"/>
              </a:lnSpc>
              <a:spcBef>
                <a:spcPct val="0"/>
              </a:spcBef>
            </a:pPr>
            <a:r>
              <a:rPr lang="en-US" sz="4400" kern="1200" cap="all" dirty="0">
                <a:solidFill>
                  <a:schemeClr val="bg1"/>
                </a:solidFill>
                <a:latin typeface="+mj-lt"/>
                <a:ea typeface="+mj-ea"/>
                <a:cs typeface="+mj-cs"/>
              </a:rPr>
              <a:t>Positive Student-Teacher Relationships</a:t>
            </a:r>
          </a:p>
        </p:txBody>
      </p:sp>
      <p:sp>
        <p:nvSpPr>
          <p:cNvPr id="6" name="Text Placeholder 5"/>
          <p:cNvSpPr>
            <a:spLocks noGrp="1"/>
          </p:cNvSpPr>
          <p:nvPr>
            <p:ph type="body" idx="1"/>
          </p:nvPr>
        </p:nvSpPr>
        <p:spPr/>
        <p:txBody>
          <a:bodyPr/>
          <a:lstStyle/>
          <a:p>
            <a:endParaRPr lang="en-US"/>
          </a:p>
        </p:txBody>
      </p:sp>
    </p:spTree>
    <p:extLst>
      <p:ext uri="{BB962C8B-B14F-4D97-AF65-F5344CB8AC3E}">
        <p14:creationId xmlns:p14="http://schemas.microsoft.com/office/powerpoint/2010/main" val="2781382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4294967295"/>
          </p:nvPr>
        </p:nvSpPr>
        <p:spPr>
          <a:xfrm>
            <a:off x="997910" y="1574284"/>
            <a:ext cx="9982200" cy="4572000"/>
          </a:xfrm>
        </p:spPr>
        <p:txBody>
          <a:bodyPr>
            <a:normAutofit/>
          </a:bodyPr>
          <a:lstStyle/>
          <a:p>
            <a:pPr marL="0" indent="0" algn="ctr">
              <a:buNone/>
            </a:pPr>
            <a:r>
              <a:rPr lang="en-US" sz="2800" dirty="0"/>
              <a:t>Before going on to the next slide, pause and think about why it is important to cultivate good student-teacher relationships in the classroom.  Then read on to see if your thoughts are supported by current research.</a:t>
            </a:r>
          </a:p>
        </p:txBody>
      </p:sp>
    </p:spTree>
    <p:extLst>
      <p:ext uri="{BB962C8B-B14F-4D97-AF65-F5344CB8AC3E}">
        <p14:creationId xmlns:p14="http://schemas.microsoft.com/office/powerpoint/2010/main" val="2319674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a:t>Positive Teacher-Student Relationships . . .</a:t>
            </a:r>
          </a:p>
        </p:txBody>
      </p:sp>
      <p:sp>
        <p:nvSpPr>
          <p:cNvPr id="3" name="Content Placeholder 2"/>
          <p:cNvSpPr>
            <a:spLocks noGrp="1"/>
          </p:cNvSpPr>
          <p:nvPr>
            <p:ph idx="1"/>
          </p:nvPr>
        </p:nvSpPr>
        <p:spPr/>
        <p:txBody>
          <a:bodyPr/>
          <a:lstStyle/>
          <a:p>
            <a:r>
              <a:rPr lang="en-US" altLang="en-US" dirty="0"/>
              <a:t>Are the foundation of effective classroom management</a:t>
            </a:r>
          </a:p>
          <a:p>
            <a:r>
              <a:rPr lang="en-US" dirty="0"/>
              <a:t>Reduce behavior problems by 31%</a:t>
            </a:r>
          </a:p>
          <a:p>
            <a:r>
              <a:rPr lang="en-US" dirty="0"/>
              <a:t>Reflect student trust in teacher authority</a:t>
            </a:r>
          </a:p>
          <a:p>
            <a:r>
              <a:rPr lang="en-US" dirty="0"/>
              <a:t>Can be impacted by cultural backgrounds (either positively or negatively)</a:t>
            </a:r>
          </a:p>
          <a:p>
            <a:r>
              <a:rPr lang="en-US" dirty="0"/>
              <a:t>Flourish when teachers are “warm demanders”</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86963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1104900" y="76200"/>
            <a:ext cx="10413810" cy="1096962"/>
          </a:xfrm>
        </p:spPr>
        <p:txBody>
          <a:bodyPr/>
          <a:lstStyle/>
          <a:p>
            <a:r>
              <a:rPr lang="en-US" altLang="en-US" dirty="0"/>
              <a:t>In an Environment that Reduces Risk for Struggling Students . . .</a:t>
            </a:r>
          </a:p>
        </p:txBody>
      </p:sp>
      <p:sp>
        <p:nvSpPr>
          <p:cNvPr id="8195" name="Content Placeholder 2"/>
          <p:cNvSpPr>
            <a:spLocks noGrp="1"/>
          </p:cNvSpPr>
          <p:nvPr>
            <p:ph idx="1"/>
          </p:nvPr>
        </p:nvSpPr>
        <p:spPr/>
        <p:txBody>
          <a:bodyPr/>
          <a:lstStyle/>
          <a:p>
            <a:r>
              <a:rPr lang="en-US" altLang="en-US" dirty="0"/>
              <a:t>Adults cultivate personal, supportive relationships with students</a:t>
            </a:r>
          </a:p>
          <a:p>
            <a:r>
              <a:rPr lang="en-US" altLang="en-US" dirty="0"/>
              <a:t>Adults spend significant time and effort providing academic support</a:t>
            </a:r>
          </a:p>
          <a:p>
            <a:r>
              <a:rPr lang="en-US" altLang="en-US" dirty="0"/>
              <a:t>There is a personal-social match between students and the institution</a:t>
            </a:r>
          </a:p>
          <a:p>
            <a:r>
              <a:rPr lang="en-US" altLang="en-US" dirty="0"/>
              <a:t>Every student has access to positive, personal relationships with one or more adults</a:t>
            </a:r>
          </a:p>
          <a:p>
            <a:endParaRPr lang="en-US" altLang="en-US" dirty="0"/>
          </a:p>
        </p:txBody>
      </p:sp>
    </p:spTree>
    <p:extLst>
      <p:ext uri="{BB962C8B-B14F-4D97-AF65-F5344CB8AC3E}">
        <p14:creationId xmlns:p14="http://schemas.microsoft.com/office/powerpoint/2010/main" val="3110762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dirty="0"/>
              <a:t>Research Shows When Positive Relationships Exist . . .</a:t>
            </a:r>
          </a:p>
        </p:txBody>
      </p:sp>
      <p:sp>
        <p:nvSpPr>
          <p:cNvPr id="9219" name="Content Placeholder 2"/>
          <p:cNvSpPr>
            <a:spLocks noGrp="1"/>
          </p:cNvSpPr>
          <p:nvPr>
            <p:ph idx="1"/>
          </p:nvPr>
        </p:nvSpPr>
        <p:spPr/>
        <p:txBody>
          <a:bodyPr/>
          <a:lstStyle/>
          <a:p>
            <a:r>
              <a:rPr lang="en-US" altLang="en-US" dirty="0"/>
              <a:t>Students work harder</a:t>
            </a:r>
          </a:p>
          <a:p>
            <a:r>
              <a:rPr lang="en-US" altLang="en-US" dirty="0"/>
              <a:t>High risk students remain in school</a:t>
            </a:r>
          </a:p>
          <a:p>
            <a:r>
              <a:rPr lang="en-US" altLang="en-US" dirty="0"/>
              <a:t>Referrals for special services are reduced</a:t>
            </a:r>
          </a:p>
          <a:p>
            <a:r>
              <a:rPr lang="en-US" altLang="en-US" dirty="0"/>
              <a:t>Student attendance increases</a:t>
            </a:r>
          </a:p>
          <a:p>
            <a:r>
              <a:rPr lang="en-US" altLang="en-US" dirty="0"/>
              <a:t>Academic outcomes improve</a:t>
            </a:r>
          </a:p>
          <a:p>
            <a:r>
              <a:rPr lang="en-US" altLang="en-US" dirty="0"/>
              <a:t>Students behave more responsibly</a:t>
            </a:r>
          </a:p>
          <a:p>
            <a:r>
              <a:rPr lang="en-US" altLang="en-US" dirty="0"/>
              <a:t>Aggressive behavior is reduced</a:t>
            </a:r>
          </a:p>
          <a:p>
            <a:r>
              <a:rPr lang="en-US" altLang="en-US" dirty="0"/>
              <a:t>Students’ ability to self-regulate is increased</a:t>
            </a:r>
          </a:p>
        </p:txBody>
      </p:sp>
    </p:spTree>
    <p:extLst>
      <p:ext uri="{BB962C8B-B14F-4D97-AF65-F5344CB8AC3E}">
        <p14:creationId xmlns:p14="http://schemas.microsoft.com/office/powerpoint/2010/main" val="2105823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a:t>Students Want Teachers Who Demonstrate:</a:t>
            </a:r>
          </a:p>
        </p:txBody>
      </p:sp>
      <p:sp>
        <p:nvSpPr>
          <p:cNvPr id="3" name="Content Placeholder 2"/>
          <p:cNvSpPr>
            <a:spLocks noGrp="1"/>
          </p:cNvSpPr>
          <p:nvPr>
            <p:ph idx="1"/>
          </p:nvPr>
        </p:nvSpPr>
        <p:spPr/>
        <p:txBody>
          <a:bodyPr>
            <a:normAutofit lnSpcReduction="10000"/>
          </a:bodyPr>
          <a:lstStyle/>
          <a:p>
            <a:pPr marL="342900" indent="-342900">
              <a:buFont typeface="Arial" charset="0"/>
              <a:buChar char="•"/>
              <a:defRPr/>
            </a:pPr>
            <a:r>
              <a:rPr lang="en-US" altLang="en-US" dirty="0"/>
              <a:t>Firmness</a:t>
            </a:r>
          </a:p>
          <a:p>
            <a:pPr marL="342900" indent="-342900">
              <a:buFont typeface="Arial" charset="0"/>
              <a:buChar char="•"/>
              <a:defRPr/>
            </a:pPr>
            <a:r>
              <a:rPr lang="en-US" altLang="en-US" kern="0" dirty="0"/>
              <a:t>Compassion</a:t>
            </a:r>
          </a:p>
          <a:p>
            <a:pPr marL="342900" indent="-342900">
              <a:buFont typeface="Arial" charset="0"/>
              <a:buChar char="•"/>
              <a:defRPr/>
            </a:pPr>
            <a:r>
              <a:rPr lang="en-US" altLang="en-US" kern="0" dirty="0"/>
              <a:t>An engaging, challenging teaching style</a:t>
            </a:r>
          </a:p>
          <a:p>
            <a:pPr marL="342900" indent="-342900">
              <a:buFont typeface="Arial" charset="0"/>
              <a:buChar char="•"/>
              <a:defRPr/>
            </a:pPr>
            <a:r>
              <a:rPr lang="en-US" altLang="en-US" kern="0" dirty="0"/>
              <a:t>A willingness to help</a:t>
            </a:r>
          </a:p>
          <a:p>
            <a:pPr marL="342900" indent="-342900">
              <a:buFont typeface="Arial" charset="0"/>
              <a:buChar char="•"/>
              <a:defRPr/>
            </a:pPr>
            <a:r>
              <a:rPr lang="en-US" altLang="en-US" kern="0" dirty="0"/>
              <a:t>The ability to provide clear explanations and expectations</a:t>
            </a:r>
          </a:p>
          <a:p>
            <a:pPr marL="342900" indent="-342900">
              <a:buFont typeface="Arial" charset="0"/>
              <a:buChar char="•"/>
              <a:defRPr/>
            </a:pPr>
            <a:r>
              <a:rPr lang="en-US" altLang="en-US" kern="0" dirty="0"/>
              <a:t>A willingness to vary the classroom routine</a:t>
            </a:r>
          </a:p>
          <a:p>
            <a:pPr marL="342900" indent="-342900">
              <a:buFont typeface="Arial" charset="0"/>
              <a:buChar char="•"/>
              <a:defRPr/>
            </a:pPr>
            <a:r>
              <a:rPr lang="en-US" altLang="en-US" kern="0" dirty="0"/>
              <a:t>A desire to know students as individuals</a:t>
            </a:r>
          </a:p>
          <a:p>
            <a:pPr marL="342900" indent="-342900">
              <a:buFont typeface="Arial" charset="0"/>
              <a:buChar char="•"/>
              <a:defRPr/>
            </a:pPr>
            <a:r>
              <a:rPr lang="en-US" altLang="en-US" kern="0" dirty="0"/>
              <a:t>Patience</a:t>
            </a:r>
          </a:p>
          <a:p>
            <a:pPr marL="342900" indent="-342900">
              <a:buFont typeface="Arial" charset="0"/>
              <a:buChar char="•"/>
              <a:defRPr/>
            </a:pPr>
            <a:r>
              <a:rPr lang="en-US" altLang="en-US" kern="0" dirty="0"/>
              <a:t>Reteach when students don’t understand</a:t>
            </a:r>
          </a:p>
        </p:txBody>
      </p:sp>
    </p:spTree>
    <p:extLst>
      <p:ext uri="{BB962C8B-B14F-4D97-AF65-F5344CB8AC3E}">
        <p14:creationId xmlns:p14="http://schemas.microsoft.com/office/powerpoint/2010/main" val="404486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a:t>Effective Teachers . . .</a:t>
            </a:r>
          </a:p>
        </p:txBody>
      </p:sp>
      <p:sp>
        <p:nvSpPr>
          <p:cNvPr id="4" name="Content Placeholder 2"/>
          <p:cNvSpPr>
            <a:spLocks noGrp="1"/>
          </p:cNvSpPr>
          <p:nvPr>
            <p:ph idx="1"/>
          </p:nvPr>
        </p:nvSpPr>
        <p:spPr/>
        <p:txBody>
          <a:bodyPr/>
          <a:lstStyle/>
          <a:p>
            <a:r>
              <a:rPr lang="en-US" altLang="en-US" dirty="0"/>
              <a:t>Establish caring, respectful relationships with students</a:t>
            </a:r>
          </a:p>
          <a:p>
            <a:r>
              <a:rPr lang="en-US" altLang="en-US" dirty="0"/>
              <a:t>Set limits and create a safe environment without being rigid, threatening, or punitive</a:t>
            </a:r>
          </a:p>
          <a:p>
            <a:r>
              <a:rPr lang="en-US" altLang="en-US" dirty="0"/>
              <a:t>Make learning fun and fair</a:t>
            </a:r>
          </a:p>
          <a:p>
            <a:r>
              <a:rPr lang="en-US" altLang="en-US" dirty="0"/>
              <a:t>Demonstrate democratic and egalitarian communication styles</a:t>
            </a:r>
          </a:p>
          <a:p>
            <a:r>
              <a:rPr lang="en-US" altLang="en-US" dirty="0"/>
              <a:t>Elicit student participation and input</a:t>
            </a:r>
          </a:p>
          <a:p>
            <a:r>
              <a:rPr lang="en-US" altLang="en-US" dirty="0"/>
              <a:t>Establish expectations while considering individual needs/differences</a:t>
            </a:r>
          </a:p>
        </p:txBody>
      </p:sp>
    </p:spTree>
    <p:extLst>
      <p:ext uri="{BB962C8B-B14F-4D97-AF65-F5344CB8AC3E}">
        <p14:creationId xmlns:p14="http://schemas.microsoft.com/office/powerpoint/2010/main" val="3668130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a:t>What Kind of Teacher Do You See Here?</a:t>
            </a:r>
          </a:p>
        </p:txBody>
      </p:sp>
      <p:pic>
        <p:nvPicPr>
          <p:cNvPr id="4" name="YJM6WUNDnhA"/>
          <p:cNvPicPr>
            <a:picLocks noGrp="1" noRot="1" noChangeAspect="1"/>
          </p:cNvPicPr>
          <p:nvPr>
            <p:ph idx="1"/>
            <a:videoFile r:link="rId1"/>
          </p:nvPr>
        </p:nvPicPr>
        <p:blipFill>
          <a:blip r:embed="rId3"/>
          <a:stretch>
            <a:fillRect/>
          </a:stretch>
        </p:blipFill>
        <p:spPr>
          <a:xfrm>
            <a:off x="1104900" y="1542403"/>
            <a:ext cx="7901640" cy="4444672"/>
          </a:xfrm>
          <a:prstGeom prst="rect">
            <a:avLst/>
          </a:prstGeom>
        </p:spPr>
      </p:pic>
      <p:sp>
        <p:nvSpPr>
          <p:cNvPr id="2" name="TextBox 1"/>
          <p:cNvSpPr txBox="1"/>
          <p:nvPr/>
        </p:nvSpPr>
        <p:spPr>
          <a:xfrm>
            <a:off x="1104900" y="5987075"/>
            <a:ext cx="7901640" cy="923330"/>
          </a:xfrm>
          <a:prstGeom prst="rect">
            <a:avLst/>
          </a:prstGeom>
          <a:noFill/>
        </p:spPr>
        <p:txBody>
          <a:bodyPr wrap="square" rtlCol="0">
            <a:spAutoFit/>
          </a:bodyPr>
          <a:lstStyle/>
          <a:p>
            <a:pPr marL="461963" indent="-461963"/>
            <a:r>
              <a:rPr lang="en-US" dirty="0"/>
              <a:t>Lee, L. [</a:t>
            </a:r>
            <a:r>
              <a:rPr lang="en-US" dirty="0" err="1"/>
              <a:t>TEDx</a:t>
            </a:r>
            <a:r>
              <a:rPr lang="en-US" dirty="0"/>
              <a:t> Talks].(2013, November 11</a:t>
            </a:r>
            <a:r>
              <a:rPr lang="en-US" i="1" dirty="0"/>
              <a:t>). Getting at the heart of teaching: Lisa Lee at </a:t>
            </a:r>
            <a:r>
              <a:rPr lang="en-US" i="1" dirty="0" err="1"/>
              <a:t>TEDxCrestmoorParkED</a:t>
            </a:r>
            <a:r>
              <a:rPr lang="en-US" i="1" dirty="0"/>
              <a:t> </a:t>
            </a:r>
            <a:r>
              <a:rPr lang="en-US" dirty="0"/>
              <a:t>[Video file].Retrieved from https://youtu.be/YJM6WUNDnhA</a:t>
            </a:r>
          </a:p>
        </p:txBody>
      </p:sp>
    </p:spTree>
    <p:extLst>
      <p:ext uri="{BB962C8B-B14F-4D97-AF65-F5344CB8AC3E}">
        <p14:creationId xmlns:p14="http://schemas.microsoft.com/office/powerpoint/2010/main" val="369423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a:t>Hallmarks of an Effective Classroom Relationships Include:</a:t>
            </a:r>
          </a:p>
        </p:txBody>
      </p:sp>
      <p:sp>
        <p:nvSpPr>
          <p:cNvPr id="10243" name="Content Placeholder 2"/>
          <p:cNvSpPr>
            <a:spLocks noGrp="1"/>
          </p:cNvSpPr>
          <p:nvPr>
            <p:ph idx="1"/>
          </p:nvPr>
        </p:nvSpPr>
        <p:spPr/>
        <p:txBody>
          <a:bodyPr/>
          <a:lstStyle/>
          <a:p>
            <a:r>
              <a:rPr lang="en-US" altLang="en-US" dirty="0"/>
              <a:t>Openness/transparency</a:t>
            </a:r>
          </a:p>
          <a:p>
            <a:r>
              <a:rPr lang="en-US" altLang="en-US" dirty="0"/>
              <a:t>Caring</a:t>
            </a:r>
          </a:p>
          <a:p>
            <a:r>
              <a:rPr lang="en-US" altLang="en-US" dirty="0"/>
              <a:t>Interdependence</a:t>
            </a:r>
          </a:p>
          <a:p>
            <a:r>
              <a:rPr lang="en-US" altLang="en-US" dirty="0"/>
              <a:t>Separateness</a:t>
            </a:r>
          </a:p>
          <a:p>
            <a:r>
              <a:rPr lang="en-US" altLang="en-US" dirty="0"/>
              <a:t>The meeting of mutual needs</a:t>
            </a:r>
          </a:p>
          <a:p>
            <a:r>
              <a:rPr lang="en-US" altLang="en-US" dirty="0"/>
              <a:t>Respect for diversity</a:t>
            </a:r>
          </a:p>
          <a:p>
            <a:r>
              <a:rPr lang="en-US" altLang="en-US" dirty="0"/>
              <a:t>Modeling, dialogue, practice, confirmation</a:t>
            </a:r>
          </a:p>
        </p:txBody>
      </p:sp>
    </p:spTree>
    <p:extLst>
      <p:ext uri="{BB962C8B-B14F-4D97-AF65-F5344CB8AC3E}">
        <p14:creationId xmlns:p14="http://schemas.microsoft.com/office/powerpoint/2010/main" val="3408160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155032" y="1580949"/>
            <a:ext cx="9982200" cy="4572000"/>
          </a:xfrm>
        </p:spPr>
        <p:txBody>
          <a:bodyPr>
            <a:normAutofit/>
          </a:bodyPr>
          <a:lstStyle/>
          <a:p>
            <a:pPr marL="0" indent="0" algn="ctr">
              <a:buNone/>
            </a:pPr>
            <a:r>
              <a:rPr lang="en-US" sz="2800" dirty="0"/>
              <a:t>As with many things in life as well as specifically in education, there is a continuum of teacher openness with students.  Since all teachers are individuals, there is no real surprise in this.</a:t>
            </a:r>
          </a:p>
          <a:p>
            <a:pPr marL="0" indent="0" algn="ctr">
              <a:buNone/>
            </a:pPr>
            <a:r>
              <a:rPr lang="en-US" sz="2800" dirty="0"/>
              <a:t>Let’s take a closer look at this continuum. </a:t>
            </a:r>
          </a:p>
        </p:txBody>
      </p:sp>
    </p:spTree>
    <p:extLst>
      <p:ext uri="{BB962C8B-B14F-4D97-AF65-F5344CB8AC3E}">
        <p14:creationId xmlns:p14="http://schemas.microsoft.com/office/powerpoint/2010/main" val="1596842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Continuum of Teachers’ Openness with Their Students</a:t>
            </a:r>
            <a:endParaRPr lang="en-US" dirty="0"/>
          </a:p>
        </p:txBody>
      </p:sp>
      <p:graphicFrame>
        <p:nvGraphicFramePr>
          <p:cNvPr id="5" name="Content Placeholder 4"/>
          <p:cNvGraphicFramePr>
            <a:graphicFrameLocks noGrp="1"/>
          </p:cNvGraphicFramePr>
          <p:nvPr>
            <p:ph idx="1"/>
          </p:nvPr>
        </p:nvGraphicFramePr>
        <p:xfrm>
          <a:off x="1104900" y="1600200"/>
          <a:ext cx="9980683" cy="1833880"/>
        </p:xfrm>
        <a:graphic>
          <a:graphicData uri="http://schemas.openxmlformats.org/drawingml/2006/table">
            <a:tbl>
              <a:tblPr firstRow="1" bandRow="1">
                <a:tableStyleId>{5C22544A-7EE6-4342-B048-85BDC9FD1C3A}</a:tableStyleId>
              </a:tblPr>
              <a:tblGrid>
                <a:gridCol w="3418755">
                  <a:extLst>
                    <a:ext uri="{9D8B030D-6E8A-4147-A177-3AD203B41FA5}">
                      <a16:colId xmlns:a16="http://schemas.microsoft.com/office/drawing/2014/main" val="20000"/>
                    </a:ext>
                  </a:extLst>
                </a:gridCol>
                <a:gridCol w="3280964">
                  <a:extLst>
                    <a:ext uri="{9D8B030D-6E8A-4147-A177-3AD203B41FA5}">
                      <a16:colId xmlns:a16="http://schemas.microsoft.com/office/drawing/2014/main" val="20001"/>
                    </a:ext>
                  </a:extLst>
                </a:gridCol>
                <a:gridCol w="3280964">
                  <a:extLst>
                    <a:ext uri="{9D8B030D-6E8A-4147-A177-3AD203B41FA5}">
                      <a16:colId xmlns:a16="http://schemas.microsoft.com/office/drawing/2014/main" val="20002"/>
                    </a:ext>
                  </a:extLst>
                </a:gridCol>
              </a:tblGrid>
              <a:tr h="370840">
                <a:tc>
                  <a:txBody>
                    <a:bodyPr/>
                    <a:lstStyle/>
                    <a:p>
                      <a:pPr algn="ctr"/>
                      <a:r>
                        <a:rPr lang="en-US" altLang="en-US" dirty="0"/>
                        <a:t>Almost Complete Openness</a:t>
                      </a:r>
                      <a:endParaRPr lang="en-US" dirty="0"/>
                    </a:p>
                  </a:txBody>
                  <a:tcPr/>
                </a:tc>
                <a:tc>
                  <a:txBody>
                    <a:bodyPr/>
                    <a:lstStyle/>
                    <a:p>
                      <a:pPr algn="ctr"/>
                      <a:r>
                        <a:rPr lang="en-US" dirty="0"/>
                        <a:t>Some</a:t>
                      </a:r>
                      <a:r>
                        <a:rPr lang="en-US" baseline="0" dirty="0"/>
                        <a:t> Openness</a:t>
                      </a:r>
                      <a:endParaRPr lang="en-US" dirty="0"/>
                    </a:p>
                  </a:txBody>
                  <a:tcPr/>
                </a:tc>
                <a:tc>
                  <a:txBody>
                    <a:bodyPr/>
                    <a:lstStyle/>
                    <a:p>
                      <a:pPr algn="ctr"/>
                      <a:r>
                        <a:rPr lang="en-US" altLang="en-US" dirty="0"/>
                        <a:t>Role-Bound Relationships</a:t>
                      </a:r>
                      <a:endParaRPr lang="en-US" dirty="0"/>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t>Sharing a wide range of personal concerns, interests, and values with students</a:t>
                      </a:r>
                    </a:p>
                  </a:txBody>
                  <a:tcPr/>
                </a:tc>
                <a:tc>
                  <a:txBody>
                    <a:bodyPr/>
                    <a:lstStyle/>
                    <a:p>
                      <a:r>
                        <a:rPr lang="en-US" altLang="en-US" dirty="0"/>
                        <a:t>Openness about values,</a:t>
                      </a:r>
                      <a:r>
                        <a:rPr lang="en-US" altLang="en-US" baseline="0" dirty="0"/>
                        <a:t> </a:t>
                      </a:r>
                      <a:r>
                        <a:rPr lang="en-US" altLang="en-US" dirty="0"/>
                        <a:t>reactions to,</a:t>
                      </a:r>
                      <a:r>
                        <a:rPr lang="en-US" altLang="en-US" baseline="0" dirty="0"/>
                        <a:t> </a:t>
                      </a:r>
                      <a:r>
                        <a:rPr lang="en-US" altLang="en-US" dirty="0"/>
                        <a:t>interest in school-related topics, but limited sharing of their out-of-school lives</a:t>
                      </a:r>
                    </a:p>
                  </a:txBody>
                  <a:tcPr/>
                </a:tc>
                <a:tc>
                  <a:txBody>
                    <a:bodyPr/>
                    <a:lstStyle/>
                    <a:p>
                      <a:r>
                        <a:rPr lang="en-US" altLang="en-US" dirty="0"/>
                        <a:t>Sharing no personal feelings or reactions with students</a:t>
                      </a:r>
                      <a:endParaRPr lang="en-US" dirty="0"/>
                    </a:p>
                  </a:txBody>
                  <a:tcPr/>
                </a:tc>
                <a:extLst>
                  <a:ext uri="{0D108BD9-81ED-4DB2-BD59-A6C34878D82A}">
                    <a16:rowId xmlns:a16="http://schemas.microsoft.com/office/drawing/2014/main" val="10001"/>
                  </a:ext>
                </a:extLst>
              </a:tr>
            </a:tbl>
          </a:graphicData>
        </a:graphic>
      </p:graphicFrame>
      <p:sp>
        <p:nvSpPr>
          <p:cNvPr id="6" name="TextBox 5"/>
          <p:cNvSpPr txBox="1"/>
          <p:nvPr/>
        </p:nvSpPr>
        <p:spPr>
          <a:xfrm>
            <a:off x="2137116" y="4501530"/>
            <a:ext cx="7123049" cy="1569660"/>
          </a:xfrm>
          <a:prstGeom prst="rect">
            <a:avLst/>
          </a:prstGeom>
          <a:noFill/>
        </p:spPr>
        <p:txBody>
          <a:bodyPr wrap="square" rtlCol="0">
            <a:spAutoFit/>
          </a:bodyPr>
          <a:lstStyle/>
          <a:p>
            <a:pPr algn="ctr"/>
            <a:r>
              <a:rPr lang="en-US" altLang="en-US" sz="2400" dirty="0"/>
              <a:t>Balancing professionalism with openness requires ongoing reflection.  Where do you stand on this scale?  Do you think that is the best position for you and your management of the classroom?</a:t>
            </a:r>
          </a:p>
        </p:txBody>
      </p:sp>
    </p:spTree>
    <p:extLst>
      <p:ext uri="{BB962C8B-B14F-4D97-AF65-F5344CB8AC3E}">
        <p14:creationId xmlns:p14="http://schemas.microsoft.com/office/powerpoint/2010/main" val="151670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68404" y="1138187"/>
            <a:ext cx="9982200" cy="4572000"/>
          </a:xfrm>
        </p:spPr>
        <p:txBody>
          <a:bodyPr>
            <a:normAutofit/>
          </a:bodyPr>
          <a:lstStyle/>
          <a:p>
            <a:pPr marL="0" indent="0" algn="ctr">
              <a:buNone/>
            </a:pPr>
            <a:r>
              <a:rPr lang="en-US" sz="2800" dirty="0"/>
              <a:t>The previous slides as well as the authors of your textbook all point to the need for a personal relationship with students in order to provide a safe environment in which they can learn and grow.  How do you build such a relationship?</a:t>
            </a:r>
          </a:p>
          <a:p>
            <a:pPr marL="0" indent="0" algn="ctr">
              <a:buNone/>
            </a:pPr>
            <a:r>
              <a:rPr lang="en-US" sz="2800" dirty="0"/>
              <a:t>Let’s explore that idea in more depth now.</a:t>
            </a:r>
          </a:p>
        </p:txBody>
      </p:sp>
    </p:spTree>
    <p:extLst>
      <p:ext uri="{BB962C8B-B14F-4D97-AF65-F5344CB8AC3E}">
        <p14:creationId xmlns:p14="http://schemas.microsoft.com/office/powerpoint/2010/main" val="3746596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a:t>If You Want to Get to Know Your Students . . .</a:t>
            </a:r>
          </a:p>
        </p:txBody>
      </p:sp>
      <p:sp>
        <p:nvSpPr>
          <p:cNvPr id="11267" name="Content Placeholder 2"/>
          <p:cNvSpPr>
            <a:spLocks noGrp="1"/>
          </p:cNvSpPr>
          <p:nvPr>
            <p:ph idx="1"/>
          </p:nvPr>
        </p:nvSpPr>
        <p:spPr/>
        <p:txBody>
          <a:bodyPr/>
          <a:lstStyle/>
          <a:p>
            <a:r>
              <a:rPr lang="en-US" altLang="en-US" dirty="0"/>
              <a:t>Ask questions, particularly when students’ cultural backgrounds differ from yours</a:t>
            </a:r>
          </a:p>
          <a:p>
            <a:r>
              <a:rPr lang="en-US" altLang="en-US" dirty="0"/>
              <a:t>Engage students intentionally</a:t>
            </a:r>
          </a:p>
          <a:p>
            <a:pPr lvl="1"/>
            <a:r>
              <a:rPr lang="en-US" altLang="en-US" dirty="0"/>
              <a:t>Provide activities that allow you to know them and them to know each other</a:t>
            </a:r>
          </a:p>
          <a:p>
            <a:r>
              <a:rPr lang="en-US" altLang="en-US" dirty="0"/>
              <a:t>Consider using varied forms of communication (face-to-face, written, electronic)</a:t>
            </a:r>
          </a:p>
          <a:p>
            <a:r>
              <a:rPr lang="en-US" altLang="en-US" dirty="0"/>
              <a:t>Solicit student input and feedback regularly</a:t>
            </a:r>
          </a:p>
          <a:p>
            <a:r>
              <a:rPr lang="en-US" altLang="en-US" dirty="0"/>
              <a:t>Help students make connections with others</a:t>
            </a:r>
          </a:p>
          <a:p>
            <a:r>
              <a:rPr lang="en-US" altLang="en-US" dirty="0"/>
              <a:t>Engage outside of school when feasible</a:t>
            </a:r>
          </a:p>
        </p:txBody>
      </p:sp>
    </p:spTree>
    <p:extLst>
      <p:ext uri="{BB962C8B-B14F-4D97-AF65-F5344CB8AC3E}">
        <p14:creationId xmlns:p14="http://schemas.microsoft.com/office/powerpoint/2010/main" val="1231939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a:t>If You Want to Get to Know Your Students . . . (cont.)</a:t>
            </a:r>
          </a:p>
        </p:txBody>
      </p:sp>
      <p:pic>
        <p:nvPicPr>
          <p:cNvPr id="2" name="dkjQsu2hISM"/>
          <p:cNvPicPr>
            <a:picLocks noGrp="1" noRot="1" noChangeAspect="1"/>
          </p:cNvPicPr>
          <p:nvPr>
            <p:ph idx="1"/>
            <a:videoFile r:link="rId1"/>
          </p:nvPr>
        </p:nvPicPr>
        <p:blipFill>
          <a:blip r:embed="rId3"/>
          <a:stretch>
            <a:fillRect/>
          </a:stretch>
        </p:blipFill>
        <p:spPr>
          <a:xfrm>
            <a:off x="1351128" y="1573757"/>
            <a:ext cx="8138065" cy="4577661"/>
          </a:xfrm>
          <a:prstGeom prst="rect">
            <a:avLst/>
          </a:prstGeom>
        </p:spPr>
      </p:pic>
      <p:sp>
        <p:nvSpPr>
          <p:cNvPr id="3" name="TextBox 2"/>
          <p:cNvSpPr txBox="1"/>
          <p:nvPr/>
        </p:nvSpPr>
        <p:spPr>
          <a:xfrm>
            <a:off x="1351128" y="6151418"/>
            <a:ext cx="8138065" cy="923330"/>
          </a:xfrm>
          <a:prstGeom prst="rect">
            <a:avLst/>
          </a:prstGeom>
          <a:noFill/>
        </p:spPr>
        <p:txBody>
          <a:bodyPr wrap="square" rtlCol="0">
            <a:spAutoFit/>
          </a:bodyPr>
          <a:lstStyle/>
          <a:p>
            <a:pPr marL="461963" indent="-461963"/>
            <a:r>
              <a:rPr lang="en-US" dirty="0" err="1"/>
              <a:t>Almoney</a:t>
            </a:r>
            <a:r>
              <a:rPr lang="en-US" dirty="0"/>
              <a:t>, J. (2016, July 5). </a:t>
            </a:r>
            <a:r>
              <a:rPr lang="en-US" i="1" dirty="0"/>
              <a:t>Building positive teacher-student relationships</a:t>
            </a:r>
            <a:r>
              <a:rPr lang="en-US" dirty="0"/>
              <a:t> [Video file]. Retrieved from </a:t>
            </a:r>
            <a:r>
              <a:rPr lang="en-US" dirty="0">
                <a:hlinkClick r:id="rId4"/>
              </a:rPr>
              <a:t>https://youtu.be/dkjQsu2hISM </a:t>
            </a:r>
            <a:endParaRPr lang="en-US" dirty="0"/>
          </a:p>
          <a:p>
            <a:endParaRPr lang="en-US" dirty="0"/>
          </a:p>
        </p:txBody>
      </p:sp>
    </p:spTree>
    <p:extLst>
      <p:ext uri="{BB962C8B-B14F-4D97-AF65-F5344CB8AC3E}">
        <p14:creationId xmlns:p14="http://schemas.microsoft.com/office/powerpoint/2010/main" val="2073883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a:t>Cautions and Considerations</a:t>
            </a:r>
          </a:p>
        </p:txBody>
      </p:sp>
      <p:sp>
        <p:nvSpPr>
          <p:cNvPr id="11267" name="Content Placeholder 2"/>
          <p:cNvSpPr>
            <a:spLocks noGrp="1"/>
          </p:cNvSpPr>
          <p:nvPr>
            <p:ph idx="1"/>
          </p:nvPr>
        </p:nvSpPr>
        <p:spPr/>
        <p:txBody>
          <a:bodyPr/>
          <a:lstStyle/>
          <a:p>
            <a:r>
              <a:rPr lang="en-US" altLang="en-US" dirty="0"/>
              <a:t>Consider carefully the role of electronic communication in interactions with students/caregivers</a:t>
            </a:r>
          </a:p>
          <a:p>
            <a:pPr lvl="1"/>
            <a:r>
              <a:rPr lang="en-US" altLang="en-US" dirty="0"/>
              <a:t>Think about possible complications when using electronic communication</a:t>
            </a:r>
          </a:p>
          <a:p>
            <a:r>
              <a:rPr lang="en-US" altLang="en-US" dirty="0"/>
              <a:t>Engage only in cautious, professionally responsible physical contact with students</a:t>
            </a:r>
          </a:p>
          <a:p>
            <a:r>
              <a:rPr lang="en-US" altLang="en-US" dirty="0"/>
              <a:t>Maintain a high ratio of positive to negative statements</a:t>
            </a:r>
          </a:p>
          <a:p>
            <a:r>
              <a:rPr lang="en-US" altLang="en-US" dirty="0"/>
              <a:t>Reflect regularly on quality and nature of classroom and school interactions</a:t>
            </a:r>
          </a:p>
          <a:p>
            <a:endParaRPr lang="en-US" altLang="en-US" dirty="0"/>
          </a:p>
          <a:p>
            <a:endParaRPr lang="en-US" altLang="en-US" dirty="0"/>
          </a:p>
        </p:txBody>
      </p:sp>
    </p:spTree>
    <p:extLst>
      <p:ext uri="{BB962C8B-B14F-4D97-AF65-F5344CB8AC3E}">
        <p14:creationId xmlns:p14="http://schemas.microsoft.com/office/powerpoint/2010/main" val="3564476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a:t>Teacher Interactions with Students</a:t>
            </a:r>
          </a:p>
        </p:txBody>
      </p:sp>
      <p:sp>
        <p:nvSpPr>
          <p:cNvPr id="11267" name="Content Placeholder 2"/>
          <p:cNvSpPr>
            <a:spLocks noGrp="1"/>
          </p:cNvSpPr>
          <p:nvPr>
            <p:ph idx="1"/>
          </p:nvPr>
        </p:nvSpPr>
        <p:spPr/>
        <p:txBody>
          <a:bodyPr/>
          <a:lstStyle/>
          <a:p>
            <a:r>
              <a:rPr lang="en-US" altLang="en-US" dirty="0"/>
              <a:t>These can fall into 1 of 4 categories:</a:t>
            </a:r>
          </a:p>
          <a:p>
            <a:pPr lvl="1"/>
            <a:r>
              <a:rPr lang="en-US" altLang="en-US" dirty="0"/>
              <a:t>Intentionally disinviting</a:t>
            </a:r>
          </a:p>
          <a:p>
            <a:pPr lvl="1"/>
            <a:r>
              <a:rPr lang="en-US" altLang="en-US" dirty="0"/>
              <a:t>Unintentionally disinviting</a:t>
            </a:r>
          </a:p>
          <a:p>
            <a:pPr lvl="1"/>
            <a:r>
              <a:rPr lang="en-US" altLang="en-US" dirty="0"/>
              <a:t>Unintentionally inviting</a:t>
            </a:r>
          </a:p>
          <a:p>
            <a:pPr lvl="1"/>
            <a:r>
              <a:rPr lang="en-US" altLang="en-US" dirty="0"/>
              <a:t>Intentionally inviting</a:t>
            </a:r>
          </a:p>
          <a:p>
            <a:endParaRPr lang="en-US" altLang="en-US" dirty="0"/>
          </a:p>
          <a:p>
            <a:endParaRPr lang="en-US" altLang="en-US" dirty="0"/>
          </a:p>
          <a:p>
            <a:endParaRPr lang="en-US" altLang="en-US" dirty="0"/>
          </a:p>
        </p:txBody>
      </p:sp>
    </p:spTree>
    <p:extLst>
      <p:ext uri="{BB962C8B-B14F-4D97-AF65-F5344CB8AC3E}">
        <p14:creationId xmlns:p14="http://schemas.microsoft.com/office/powerpoint/2010/main" val="948727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a:t>Teacher Expectations:</a:t>
            </a:r>
          </a:p>
        </p:txBody>
      </p:sp>
      <p:sp>
        <p:nvSpPr>
          <p:cNvPr id="11267" name="Content Placeholder 2"/>
          <p:cNvSpPr>
            <a:spLocks noGrp="1"/>
          </p:cNvSpPr>
          <p:nvPr>
            <p:ph idx="1"/>
          </p:nvPr>
        </p:nvSpPr>
        <p:spPr/>
        <p:txBody>
          <a:bodyPr/>
          <a:lstStyle/>
          <a:p>
            <a:r>
              <a:rPr lang="en-US" altLang="en-US" dirty="0"/>
              <a:t>Are a key factor associated with student achievement</a:t>
            </a:r>
          </a:p>
          <a:p>
            <a:r>
              <a:rPr lang="en-US" altLang="en-US" dirty="0"/>
              <a:t>Can impact student achievement and behavior in either positive or negative ways</a:t>
            </a:r>
          </a:p>
          <a:p>
            <a:r>
              <a:rPr lang="en-US" altLang="en-US" dirty="0"/>
              <a:t>Often differ in response to student characteristics, including culture, socioeconomic status, perceived ability, etc.</a:t>
            </a:r>
          </a:p>
          <a:p>
            <a:r>
              <a:rPr lang="en-US" altLang="en-US" dirty="0"/>
              <a:t>Often lead to incongruity of treatment among students</a:t>
            </a:r>
          </a:p>
          <a:p>
            <a:r>
              <a:rPr lang="en-US" altLang="en-US" dirty="0"/>
              <a:t>Can lead to self-fulfilling prophecies for students</a:t>
            </a:r>
          </a:p>
          <a:p>
            <a:endParaRPr lang="en-US" altLang="en-US" dirty="0"/>
          </a:p>
          <a:p>
            <a:endParaRPr lang="en-US" altLang="en-US" dirty="0"/>
          </a:p>
          <a:p>
            <a:endParaRPr lang="en-US" altLang="en-US" dirty="0"/>
          </a:p>
        </p:txBody>
      </p:sp>
    </p:spTree>
    <p:extLst>
      <p:ext uri="{BB962C8B-B14F-4D97-AF65-F5344CB8AC3E}">
        <p14:creationId xmlns:p14="http://schemas.microsoft.com/office/powerpoint/2010/main" val="182977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normAutofit/>
          </a:bodyPr>
          <a:lstStyle/>
          <a:p>
            <a:r>
              <a:rPr lang="en-US" altLang="en-US" dirty="0"/>
              <a:t>It’s Important to Communicate High Expectations When Students Struggle with Material</a:t>
            </a:r>
          </a:p>
        </p:txBody>
      </p:sp>
      <p:sp>
        <p:nvSpPr>
          <p:cNvPr id="11267" name="Content Placeholder 2"/>
          <p:cNvSpPr>
            <a:spLocks noGrp="1"/>
          </p:cNvSpPr>
          <p:nvPr>
            <p:ph idx="1"/>
          </p:nvPr>
        </p:nvSpPr>
        <p:spPr/>
        <p:txBody>
          <a:bodyPr/>
          <a:lstStyle/>
          <a:p>
            <a:r>
              <a:rPr lang="en-US" altLang="en-US" dirty="0"/>
              <a:t>Provide adequate wait time</a:t>
            </a:r>
          </a:p>
          <a:p>
            <a:r>
              <a:rPr lang="en-US" altLang="en-US" dirty="0"/>
              <a:t>Rephrase questions, provide hints or cues</a:t>
            </a:r>
          </a:p>
          <a:p>
            <a:r>
              <a:rPr lang="en-US" altLang="en-US" dirty="0"/>
              <a:t>Ask other students to assist, or have the student do so</a:t>
            </a:r>
          </a:p>
          <a:p>
            <a:r>
              <a:rPr lang="en-US" altLang="en-US" dirty="0"/>
              <a:t>Have students discuss with peers, then revisit</a:t>
            </a:r>
          </a:p>
          <a:p>
            <a:r>
              <a:rPr lang="en-US" altLang="en-US" dirty="0"/>
              <a:t>Break the question into smaller parts</a:t>
            </a:r>
          </a:p>
          <a:p>
            <a:r>
              <a:rPr lang="en-US" altLang="en-US" dirty="0"/>
              <a:t>Provide some/all of the answer, then ask for student response</a:t>
            </a:r>
          </a:p>
          <a:p>
            <a:r>
              <a:rPr lang="en-US" altLang="en-US" dirty="0"/>
              <a:t>If these strategies don’t work, allow the student to pass</a:t>
            </a:r>
          </a:p>
          <a:p>
            <a:pPr lvl="1"/>
            <a:r>
              <a:rPr lang="en-US" altLang="en-US" dirty="0"/>
              <a:t>Pass answering a question . . . NOT give him/her a passing grade</a:t>
            </a:r>
          </a:p>
          <a:p>
            <a:endParaRPr lang="en-US" altLang="en-US" dirty="0"/>
          </a:p>
          <a:p>
            <a:endParaRPr lang="en-US" altLang="en-US" dirty="0"/>
          </a:p>
          <a:p>
            <a:endParaRPr lang="en-US" altLang="en-US" dirty="0"/>
          </a:p>
          <a:p>
            <a:endParaRPr lang="en-US" altLang="en-US" dirty="0"/>
          </a:p>
        </p:txBody>
      </p:sp>
    </p:spTree>
    <p:extLst>
      <p:ext uri="{BB962C8B-B14F-4D97-AF65-F5344CB8AC3E}">
        <p14:creationId xmlns:p14="http://schemas.microsoft.com/office/powerpoint/2010/main" val="4021800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a:t>Effective Reinforcement (Praise) is an Important Ingredient</a:t>
            </a:r>
          </a:p>
        </p:txBody>
      </p:sp>
      <p:sp>
        <p:nvSpPr>
          <p:cNvPr id="11267" name="Content Placeholder 2"/>
          <p:cNvSpPr>
            <a:spLocks noGrp="1"/>
          </p:cNvSpPr>
          <p:nvPr>
            <p:ph idx="1"/>
          </p:nvPr>
        </p:nvSpPr>
        <p:spPr/>
        <p:txBody>
          <a:bodyPr/>
          <a:lstStyle/>
          <a:p>
            <a:r>
              <a:rPr lang="en-US" altLang="en-US" dirty="0"/>
              <a:t>It must immediately follow the desired behavior (contingency)</a:t>
            </a:r>
          </a:p>
          <a:p>
            <a:r>
              <a:rPr lang="en-US" altLang="en-US" dirty="0"/>
              <a:t>It describes the specific behavior that earned the recognition (specificity)</a:t>
            </a:r>
          </a:p>
          <a:p>
            <a:r>
              <a:rPr lang="en-US" altLang="en-US" dirty="0"/>
              <a:t>It is appropriate for the situation and the individual (credibility)</a:t>
            </a:r>
          </a:p>
          <a:p>
            <a:r>
              <a:rPr lang="en-US" altLang="en-US" dirty="0"/>
              <a:t>It links effort and outcome</a:t>
            </a:r>
          </a:p>
          <a:p>
            <a:r>
              <a:rPr lang="en-US" altLang="en-US" dirty="0"/>
              <a:t>It emphasizes the value of the accomplishment</a:t>
            </a:r>
          </a:p>
          <a:p>
            <a:r>
              <a:rPr lang="en-US" altLang="en-US" dirty="0"/>
              <a:t>It can help students recognize purpose of the task and its enjoyable nature</a:t>
            </a:r>
          </a:p>
        </p:txBody>
      </p:sp>
    </p:spTree>
    <p:extLst>
      <p:ext uri="{BB962C8B-B14F-4D97-AF65-F5344CB8AC3E}">
        <p14:creationId xmlns:p14="http://schemas.microsoft.com/office/powerpoint/2010/main" val="2982895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dirty="0"/>
              <a:t>Effective Communication Between Teacher and Student . . .</a:t>
            </a:r>
          </a:p>
        </p:txBody>
      </p:sp>
      <p:sp>
        <p:nvSpPr>
          <p:cNvPr id="11267" name="Content Placeholder 2"/>
          <p:cNvSpPr>
            <a:spLocks noGrp="1"/>
          </p:cNvSpPr>
          <p:nvPr>
            <p:ph idx="1"/>
          </p:nvPr>
        </p:nvSpPr>
        <p:spPr/>
        <p:txBody>
          <a:bodyPr/>
          <a:lstStyle/>
          <a:p>
            <a:r>
              <a:rPr lang="en-US" altLang="en-US" dirty="0"/>
              <a:t>Allows students to feel significant, accepted, respected, and able to be responsible </a:t>
            </a:r>
          </a:p>
          <a:p>
            <a:r>
              <a:rPr lang="en-US" altLang="en-US" dirty="0"/>
              <a:t>Helps students clarify their feelings and resolve conflicts</a:t>
            </a:r>
          </a:p>
          <a:p>
            <a:r>
              <a:rPr lang="en-US" altLang="en-US" dirty="0"/>
              <a:t>Should reflect that:</a:t>
            </a:r>
          </a:p>
          <a:p>
            <a:pPr lvl="2"/>
            <a:r>
              <a:rPr lang="en-US" altLang="en-US" dirty="0"/>
              <a:t>Someone is listening to them </a:t>
            </a:r>
          </a:p>
          <a:p>
            <a:pPr lvl="2"/>
            <a:r>
              <a:rPr lang="en-US" altLang="en-US" dirty="0"/>
              <a:t>What they say is valid and important</a:t>
            </a:r>
          </a:p>
          <a:p>
            <a:pPr lvl="2"/>
            <a:r>
              <a:rPr lang="en-US" altLang="en-US" dirty="0"/>
              <a:t>Their ideas are worthy of consideration</a:t>
            </a:r>
          </a:p>
          <a:p>
            <a:r>
              <a:rPr lang="en-US" altLang="en-US" dirty="0"/>
              <a:t>Is culturally sensitive</a:t>
            </a:r>
          </a:p>
          <a:p>
            <a:r>
              <a:rPr lang="en-US" altLang="en-US" dirty="0"/>
              <a:t>Actively involves the student in shared responsibility</a:t>
            </a:r>
          </a:p>
          <a:p>
            <a:endParaRPr lang="en-US" altLang="en-US" dirty="0"/>
          </a:p>
        </p:txBody>
      </p:sp>
    </p:spTree>
    <p:extLst>
      <p:ext uri="{BB962C8B-B14F-4D97-AF65-F5344CB8AC3E}">
        <p14:creationId xmlns:p14="http://schemas.microsoft.com/office/powerpoint/2010/main" val="1850054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a:t>Guidelines for Empathic, Non-Evaluative Listening</a:t>
            </a:r>
          </a:p>
        </p:txBody>
      </p:sp>
      <p:sp>
        <p:nvSpPr>
          <p:cNvPr id="11267" name="Content Placeholder 2"/>
          <p:cNvSpPr>
            <a:spLocks noGrp="1"/>
          </p:cNvSpPr>
          <p:nvPr>
            <p:ph idx="1"/>
          </p:nvPr>
        </p:nvSpPr>
        <p:spPr/>
        <p:txBody>
          <a:bodyPr/>
          <a:lstStyle/>
          <a:p>
            <a:r>
              <a:rPr lang="en-US" altLang="en-US" dirty="0"/>
              <a:t>Rephrase the ideas and feelings of the speaker as accurately as possible</a:t>
            </a:r>
          </a:p>
          <a:p>
            <a:r>
              <a:rPr lang="en-US" altLang="en-US" dirty="0"/>
              <a:t>Avoid making evaluative comments; accept what is said</a:t>
            </a:r>
          </a:p>
          <a:p>
            <a:r>
              <a:rPr lang="en-US" altLang="en-US" dirty="0"/>
              <a:t>Respond with phrasing such as, “I’m hearing you say . . .”</a:t>
            </a:r>
          </a:p>
          <a:p>
            <a:r>
              <a:rPr lang="en-US" altLang="en-US" dirty="0"/>
              <a:t>Send appropriate verbal and non-verbal messages</a:t>
            </a:r>
          </a:p>
          <a:p>
            <a:r>
              <a:rPr lang="en-US" altLang="en-US" dirty="0"/>
              <a:t>Convey interest</a:t>
            </a:r>
          </a:p>
          <a:p>
            <a:r>
              <a:rPr lang="en-US" altLang="en-US" dirty="0"/>
              <a:t>Consider the appropriateness of paraphrasing in light of student development/needs/preferences</a:t>
            </a:r>
          </a:p>
        </p:txBody>
      </p:sp>
    </p:spTree>
    <p:extLst>
      <p:ext uri="{BB962C8B-B14F-4D97-AF65-F5344CB8AC3E}">
        <p14:creationId xmlns:p14="http://schemas.microsoft.com/office/powerpoint/2010/main" val="364348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a:t>Effective Teachers . . .</a:t>
            </a:r>
          </a:p>
        </p:txBody>
      </p:sp>
      <p:sp>
        <p:nvSpPr>
          <p:cNvPr id="11267" name="Content Placeholder 2"/>
          <p:cNvSpPr>
            <a:spLocks noGrp="1"/>
          </p:cNvSpPr>
          <p:nvPr>
            <p:ph idx="1"/>
          </p:nvPr>
        </p:nvSpPr>
        <p:spPr/>
        <p:txBody>
          <a:bodyPr/>
          <a:lstStyle/>
          <a:p>
            <a:r>
              <a:rPr lang="en-US" altLang="en-US" dirty="0"/>
              <a:t>Are committed to establishing and maintaining positive relationships with and among students</a:t>
            </a:r>
          </a:p>
          <a:p>
            <a:r>
              <a:rPr lang="en-US" altLang="en-US" dirty="0"/>
              <a:t>Reflect regularly on the nature and quality of class/school relationships</a:t>
            </a:r>
          </a:p>
          <a:p>
            <a:r>
              <a:rPr lang="en-US" altLang="en-US" dirty="0"/>
              <a:t>Solicit student input into class functioning, including the nature and quality of relationships</a:t>
            </a:r>
          </a:p>
          <a:p>
            <a:r>
              <a:rPr lang="en-US" altLang="en-US" dirty="0"/>
              <a:t>Respond effectively to behavior that detracts from a positive, supportive learning environment</a:t>
            </a:r>
            <a:br>
              <a:rPr lang="en-US" altLang="en-US" dirty="0"/>
            </a:br>
            <a:endParaRPr lang="en-US" altLang="en-US" dirty="0"/>
          </a:p>
        </p:txBody>
      </p:sp>
    </p:spTree>
    <p:extLst>
      <p:ext uri="{BB962C8B-B14F-4D97-AF65-F5344CB8AC3E}">
        <p14:creationId xmlns:p14="http://schemas.microsoft.com/office/powerpoint/2010/main" val="284498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a:t>Effective Teachers (cont.)</a:t>
            </a:r>
          </a:p>
        </p:txBody>
      </p:sp>
      <p:pic>
        <p:nvPicPr>
          <p:cNvPr id="2" name="WXOWUWzel-w"/>
          <p:cNvPicPr>
            <a:picLocks noGrp="1" noRot="1" noChangeAspect="1"/>
          </p:cNvPicPr>
          <p:nvPr>
            <p:ph idx="1"/>
            <a:videoFile r:link="rId1"/>
          </p:nvPr>
        </p:nvPicPr>
        <p:blipFill>
          <a:blip r:embed="rId3"/>
          <a:stretch>
            <a:fillRect/>
          </a:stretch>
        </p:blipFill>
        <p:spPr>
          <a:xfrm>
            <a:off x="1104900" y="1489312"/>
            <a:ext cx="7942118" cy="4467442"/>
          </a:xfrm>
          <a:prstGeom prst="rect">
            <a:avLst/>
          </a:prstGeom>
        </p:spPr>
      </p:pic>
      <p:sp>
        <p:nvSpPr>
          <p:cNvPr id="3" name="TextBox 2"/>
          <p:cNvSpPr txBox="1"/>
          <p:nvPr/>
        </p:nvSpPr>
        <p:spPr>
          <a:xfrm>
            <a:off x="1257300" y="5956754"/>
            <a:ext cx="7942118" cy="1200329"/>
          </a:xfrm>
          <a:prstGeom prst="rect">
            <a:avLst/>
          </a:prstGeom>
          <a:noFill/>
        </p:spPr>
        <p:txBody>
          <a:bodyPr wrap="square" rtlCol="0">
            <a:spAutoFit/>
          </a:bodyPr>
          <a:lstStyle/>
          <a:p>
            <a:pPr marL="461963" indent="-461963"/>
            <a:r>
              <a:rPr lang="en-US" dirty="0"/>
              <a:t>National Network of State Teachers of the Year. (2018, September 17). </a:t>
            </a:r>
            <a:r>
              <a:rPr lang="en-US" i="1" dirty="0"/>
              <a:t>The difficult and satisfying run of teaching defiant students</a:t>
            </a:r>
            <a:r>
              <a:rPr lang="en-US" dirty="0"/>
              <a:t> [Video file]. Retrieved from</a:t>
            </a:r>
            <a:r>
              <a:rPr lang="en-US" b="1" dirty="0"/>
              <a:t> </a:t>
            </a:r>
            <a:r>
              <a:rPr lang="en-US" dirty="0">
                <a:hlinkClick r:id="rId4"/>
              </a:rPr>
              <a:t>https://youtu.be/WXOWUWzel-w </a:t>
            </a:r>
            <a:endParaRPr lang="en-US" dirty="0"/>
          </a:p>
          <a:p>
            <a:endParaRPr lang="en-US" dirty="0"/>
          </a:p>
        </p:txBody>
      </p:sp>
    </p:spTree>
    <p:extLst>
      <p:ext uri="{BB962C8B-B14F-4D97-AF65-F5344CB8AC3E}">
        <p14:creationId xmlns:p14="http://schemas.microsoft.com/office/powerpoint/2010/main" val="3245401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lvl="1" algn="l" rtl="0">
              <a:lnSpc>
                <a:spcPct val="90000"/>
              </a:lnSpc>
              <a:spcBef>
                <a:spcPct val="0"/>
              </a:spcBef>
            </a:pPr>
            <a:r>
              <a:rPr lang="en-US" sz="4400" kern="1200" cap="all" dirty="0">
                <a:solidFill>
                  <a:schemeClr val="bg1"/>
                </a:solidFill>
                <a:latin typeface="+mj-lt"/>
                <a:ea typeface="+mj-ea"/>
                <a:cs typeface="+mj-cs"/>
              </a:rPr>
              <a:t>The teacher as a model</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1312167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62709" y="1392873"/>
            <a:ext cx="9982200" cy="4572000"/>
          </a:xfrm>
        </p:spPr>
        <p:txBody>
          <a:bodyPr>
            <a:normAutofit/>
          </a:bodyPr>
          <a:lstStyle/>
          <a:p>
            <a:pPr marL="0" indent="0" algn="ctr">
              <a:buNone/>
            </a:pPr>
            <a:r>
              <a:rPr lang="en-US" sz="2800" dirty="0"/>
              <a:t>Teachers, as you know, play many roles within the classroom, but have you ever considered one of the most important ones is to serve as a role model for your students?  Let’s explore why this is such a crucial role.</a:t>
            </a:r>
          </a:p>
        </p:txBody>
      </p:sp>
    </p:spTree>
    <p:extLst>
      <p:ext uri="{BB962C8B-B14F-4D97-AF65-F5344CB8AC3E}">
        <p14:creationId xmlns:p14="http://schemas.microsoft.com/office/powerpoint/2010/main" val="1462389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Role Model Is . . .</a:t>
            </a:r>
          </a:p>
        </p:txBody>
      </p:sp>
      <p:sp>
        <p:nvSpPr>
          <p:cNvPr id="3" name="Content Placeholder 2"/>
          <p:cNvSpPr>
            <a:spLocks noGrp="1"/>
          </p:cNvSpPr>
          <p:nvPr>
            <p:ph idx="1"/>
          </p:nvPr>
        </p:nvSpPr>
        <p:spPr/>
        <p:txBody>
          <a:bodyPr/>
          <a:lstStyle/>
          <a:p>
            <a:r>
              <a:rPr lang="en-US" dirty="0"/>
              <a:t>A person who serves as an example by influencing others</a:t>
            </a:r>
          </a:p>
          <a:p>
            <a:r>
              <a:rPr lang="en-US" dirty="0"/>
              <a:t>A person looked to by others as an example to be imitated</a:t>
            </a:r>
          </a:p>
          <a:p>
            <a:r>
              <a:rPr lang="en-US" dirty="0"/>
              <a:t> A person whose behavior in a particular role is imitated by others</a:t>
            </a:r>
          </a:p>
          <a:p>
            <a:r>
              <a:rPr lang="en-US" dirty="0"/>
              <a:t>A person who someone admires and whose behavior they try to copy </a:t>
            </a:r>
          </a:p>
          <a:p>
            <a:r>
              <a:rPr lang="en-US" dirty="0"/>
              <a:t>Anyone that someone looks up to and wishes to be like </a:t>
            </a:r>
          </a:p>
          <a:p>
            <a:endParaRPr lang="en-US" dirty="0"/>
          </a:p>
        </p:txBody>
      </p:sp>
    </p:spTree>
    <p:extLst>
      <p:ext uri="{BB962C8B-B14F-4D97-AF65-F5344CB8AC3E}">
        <p14:creationId xmlns:p14="http://schemas.microsoft.com/office/powerpoint/2010/main" val="1166756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Little More About Role Models</a:t>
            </a:r>
          </a:p>
        </p:txBody>
      </p:sp>
      <p:sp>
        <p:nvSpPr>
          <p:cNvPr id="3" name="Content Placeholder 2"/>
          <p:cNvSpPr>
            <a:spLocks noGrp="1"/>
          </p:cNvSpPr>
          <p:nvPr>
            <p:ph idx="1"/>
          </p:nvPr>
        </p:nvSpPr>
        <p:spPr/>
        <p:txBody>
          <a:bodyPr/>
          <a:lstStyle/>
          <a:p>
            <a:r>
              <a:rPr lang="en-US" dirty="0"/>
              <a:t>Children look up to a variety of role models to help shape how they behave in school, relationships, or when making difficult decisions</a:t>
            </a:r>
          </a:p>
          <a:p>
            <a:pPr fontAlgn="base"/>
            <a:r>
              <a:rPr lang="en-US" dirty="0"/>
              <a:t>The younger a student is, the more adaptable their thought processes and habits are in response to positive role models</a:t>
            </a:r>
          </a:p>
          <a:p>
            <a:pPr lvl="1" fontAlgn="base"/>
            <a:r>
              <a:rPr lang="en-US" dirty="0"/>
              <a:t>This bond can develop at any age but is particularly crucial in early years</a:t>
            </a:r>
          </a:p>
          <a:p>
            <a:endParaRPr lang="en-US" dirty="0"/>
          </a:p>
        </p:txBody>
      </p:sp>
    </p:spTree>
    <p:extLst>
      <p:ext uri="{BB962C8B-B14F-4D97-AF65-F5344CB8AC3E}">
        <p14:creationId xmlns:p14="http://schemas.microsoft.com/office/powerpoint/2010/main" val="363542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Role Modeling “Works” – A Basic Overview</a:t>
            </a:r>
          </a:p>
        </p:txBody>
      </p:sp>
      <p:sp>
        <p:nvSpPr>
          <p:cNvPr id="3" name="Content Placeholder 2"/>
          <p:cNvSpPr>
            <a:spLocks noGrp="1"/>
          </p:cNvSpPr>
          <p:nvPr>
            <p:ph idx="1"/>
          </p:nvPr>
        </p:nvSpPr>
        <p:spPr/>
        <p:txBody>
          <a:bodyPr>
            <a:normAutofit/>
          </a:bodyPr>
          <a:lstStyle/>
          <a:p>
            <a:pPr fontAlgn="base"/>
            <a:r>
              <a:rPr lang="en-US" dirty="0"/>
              <a:t>Research suggests that specific behaviors can be strengthened or weakened by the social cues picked up from others’ behavior</a:t>
            </a:r>
          </a:p>
          <a:p>
            <a:pPr fontAlgn="base"/>
            <a:r>
              <a:rPr lang="en-US" dirty="0"/>
              <a:t>Two major aspects make someone an effective role model:</a:t>
            </a:r>
          </a:p>
          <a:p>
            <a:pPr lvl="1" fontAlgn="base"/>
            <a:r>
              <a:rPr lang="en-US" dirty="0"/>
              <a:t>The perceived importance/prestige of the model</a:t>
            </a:r>
          </a:p>
          <a:p>
            <a:pPr lvl="1" fontAlgn="base"/>
            <a:r>
              <a:rPr lang="en-US" dirty="0"/>
              <a:t>The perceived similarity between students and model</a:t>
            </a:r>
          </a:p>
        </p:txBody>
      </p:sp>
    </p:spTree>
    <p:extLst>
      <p:ext uri="{BB962C8B-B14F-4D97-AF65-F5344CB8AC3E}">
        <p14:creationId xmlns:p14="http://schemas.microsoft.com/office/powerpoint/2010/main" val="1257524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Likely Role Models for Children</a:t>
            </a:r>
          </a:p>
        </p:txBody>
      </p:sp>
      <p:sp>
        <p:nvSpPr>
          <p:cNvPr id="3" name="Content Placeholder 2"/>
          <p:cNvSpPr>
            <a:spLocks noGrp="1"/>
          </p:cNvSpPr>
          <p:nvPr>
            <p:ph idx="1"/>
          </p:nvPr>
        </p:nvSpPr>
        <p:spPr/>
        <p:txBody>
          <a:bodyPr>
            <a:normAutofit/>
          </a:bodyPr>
          <a:lstStyle/>
          <a:p>
            <a:r>
              <a:rPr lang="en-US" dirty="0"/>
              <a:t>People in their own lives</a:t>
            </a:r>
          </a:p>
          <a:p>
            <a:pPr lvl="1"/>
            <a:r>
              <a:rPr lang="en-US" dirty="0"/>
              <a:t>Parents and other relatives</a:t>
            </a:r>
          </a:p>
          <a:p>
            <a:pPr lvl="1"/>
            <a:r>
              <a:rPr lang="en-US" dirty="0"/>
              <a:t>Teachers</a:t>
            </a:r>
          </a:p>
          <a:p>
            <a:pPr lvl="1"/>
            <a:r>
              <a:rPr lang="en-US" dirty="0"/>
              <a:t>Coaches</a:t>
            </a:r>
          </a:p>
          <a:p>
            <a:pPr lvl="1"/>
            <a:r>
              <a:rPr lang="en-US" dirty="0"/>
              <a:t>Peers</a:t>
            </a:r>
          </a:p>
          <a:p>
            <a:pPr lvl="1"/>
            <a:r>
              <a:rPr lang="en-US" dirty="0"/>
              <a:t>Teachers</a:t>
            </a:r>
          </a:p>
          <a:p>
            <a:r>
              <a:rPr lang="en-US" dirty="0"/>
              <a:t>Celebrities</a:t>
            </a:r>
          </a:p>
          <a:p>
            <a:pPr lvl="1"/>
            <a:r>
              <a:rPr lang="en-US" dirty="0"/>
              <a:t>Athletes</a:t>
            </a:r>
          </a:p>
          <a:p>
            <a:pPr lvl="1"/>
            <a:r>
              <a:rPr lang="en-US" dirty="0"/>
              <a:t>Entertainers</a:t>
            </a:r>
          </a:p>
          <a:p>
            <a:pPr lvl="1"/>
            <a:r>
              <a:rPr lang="en-US" dirty="0"/>
              <a:t>Characters from books, TV, movies, and/or video games</a:t>
            </a:r>
          </a:p>
          <a:p>
            <a:endParaRPr lang="en-US" dirty="0"/>
          </a:p>
        </p:txBody>
      </p:sp>
    </p:spTree>
    <p:extLst>
      <p:ext uri="{BB962C8B-B14F-4D97-AF65-F5344CB8AC3E}">
        <p14:creationId xmlns:p14="http://schemas.microsoft.com/office/powerpoint/2010/main" val="1899601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Let’s Take a Closer Look at Teachers as Role Models</a:t>
            </a:r>
          </a:p>
        </p:txBody>
      </p:sp>
      <p:sp>
        <p:nvSpPr>
          <p:cNvPr id="5" name="Content Placeholder 4"/>
          <p:cNvSpPr>
            <a:spLocks noGrp="1"/>
          </p:cNvSpPr>
          <p:nvPr>
            <p:ph idx="1"/>
          </p:nvPr>
        </p:nvSpPr>
        <p:spPr/>
        <p:txBody>
          <a:bodyPr>
            <a:normAutofit/>
          </a:bodyPr>
          <a:lstStyle/>
          <a:p>
            <a:pPr fontAlgn="base"/>
            <a:r>
              <a:rPr lang="en-US" dirty="0"/>
              <a:t>Teachers are especially important as role models</a:t>
            </a:r>
          </a:p>
          <a:p>
            <a:pPr lvl="1" fontAlgn="base"/>
            <a:r>
              <a:rPr lang="en-US" dirty="0"/>
              <a:t>They can adapt and intervene when undesirable behavior occurs</a:t>
            </a:r>
          </a:p>
          <a:p>
            <a:pPr lvl="1" fontAlgn="base"/>
            <a:r>
              <a:rPr lang="en-US" dirty="0"/>
              <a:t>They have the capacity for ongoing reinforcement</a:t>
            </a:r>
          </a:p>
          <a:p>
            <a:pPr fontAlgn="base"/>
            <a:r>
              <a:rPr lang="en-US" dirty="0"/>
              <a:t>Teachers are likely to be the first role models that young students encounter regularly outside of the home</a:t>
            </a:r>
          </a:p>
          <a:p>
            <a:pPr fontAlgn="base"/>
            <a:r>
              <a:rPr lang="en-US" dirty="0"/>
              <a:t>This can be a tremendous responsibility for educators</a:t>
            </a:r>
          </a:p>
        </p:txBody>
      </p:sp>
    </p:spTree>
    <p:extLst>
      <p:ext uri="{BB962C8B-B14F-4D97-AF65-F5344CB8AC3E}">
        <p14:creationId xmlns:p14="http://schemas.microsoft.com/office/powerpoint/2010/main" val="2442603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241659" y="1580950"/>
            <a:ext cx="9982200" cy="4572000"/>
          </a:xfrm>
        </p:spPr>
        <p:txBody>
          <a:bodyPr>
            <a:normAutofit/>
          </a:bodyPr>
          <a:lstStyle/>
          <a:p>
            <a:pPr marL="0" indent="0" algn="ctr">
              <a:buNone/>
            </a:pPr>
            <a:r>
              <a:rPr lang="en-US" sz="3200" dirty="0"/>
              <a:t>Let’s take this a step farther and examine various instructional models that may be of use in this area.</a:t>
            </a:r>
          </a:p>
        </p:txBody>
      </p:sp>
    </p:spTree>
    <p:extLst>
      <p:ext uri="{BB962C8B-B14F-4D97-AF65-F5344CB8AC3E}">
        <p14:creationId xmlns:p14="http://schemas.microsoft.com/office/powerpoint/2010/main" val="1343664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Instructional Models for Personal Development</a:t>
            </a:r>
          </a:p>
        </p:txBody>
      </p:sp>
      <p:sp>
        <p:nvSpPr>
          <p:cNvPr id="3" name="Content Placeholder 2"/>
          <p:cNvSpPr>
            <a:spLocks noGrp="1"/>
          </p:cNvSpPr>
          <p:nvPr>
            <p:ph idx="1"/>
          </p:nvPr>
        </p:nvSpPr>
        <p:spPr>
          <a:xfrm>
            <a:off x="1104900" y="1600200"/>
            <a:ext cx="9982200" cy="5158946"/>
          </a:xfrm>
        </p:spPr>
        <p:txBody>
          <a:bodyPr>
            <a:normAutofit/>
          </a:bodyPr>
          <a:lstStyle/>
          <a:p>
            <a:pPr fontAlgn="base"/>
            <a:r>
              <a:rPr lang="en-US" dirty="0"/>
              <a:t>These teaching models serve to instill high self-esteem, independence, creativity, curiosity and positive self-direction in students of all ages</a:t>
            </a:r>
          </a:p>
          <a:p>
            <a:pPr lvl="1" fontAlgn="base"/>
            <a:r>
              <a:rPr lang="en-US" b="1" u="sng" dirty="0"/>
              <a:t>Facilitative Teaching</a:t>
            </a:r>
            <a:endParaRPr lang="en-US" dirty="0"/>
          </a:p>
          <a:p>
            <a:pPr lvl="2" fontAlgn="base"/>
            <a:r>
              <a:rPr lang="en-US" dirty="0"/>
              <a:t>Aims to help students establish meaning and come to an understanding of important ideas and processes by using their own emotions as indications</a:t>
            </a:r>
          </a:p>
          <a:p>
            <a:pPr lvl="2" fontAlgn="base"/>
            <a:r>
              <a:rPr lang="en-US" dirty="0"/>
              <a:t>Sees the teacher as the facilitator of learning rather than regurgitating information from a textbook</a:t>
            </a:r>
          </a:p>
          <a:p>
            <a:pPr lvl="2" fontAlgn="base"/>
            <a:r>
              <a:rPr lang="en-US" dirty="0"/>
              <a:t>To model positive behavior effectively using this theory, an educator must exude realness, acceptance, trust and empathy</a:t>
            </a:r>
          </a:p>
          <a:p>
            <a:pPr lvl="2" fontAlgn="base"/>
            <a:r>
              <a:rPr lang="en-US" dirty="0"/>
              <a:t>By being aware of their feelings and communicating them successfully, a teacher will embody the behavior they wish to see from their students</a:t>
            </a:r>
          </a:p>
          <a:p>
            <a:pPr lvl="1"/>
            <a:endParaRPr lang="en-US" dirty="0"/>
          </a:p>
        </p:txBody>
      </p:sp>
    </p:spTree>
    <p:extLst>
      <p:ext uri="{BB962C8B-B14F-4D97-AF65-F5344CB8AC3E}">
        <p14:creationId xmlns:p14="http://schemas.microsoft.com/office/powerpoint/2010/main" val="2245849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Instructional Models for Personal Development (cont.)</a:t>
            </a:r>
          </a:p>
        </p:txBody>
      </p:sp>
      <p:sp>
        <p:nvSpPr>
          <p:cNvPr id="3" name="Content Placeholder 2"/>
          <p:cNvSpPr>
            <a:spLocks noGrp="1"/>
          </p:cNvSpPr>
          <p:nvPr>
            <p:ph idx="1"/>
          </p:nvPr>
        </p:nvSpPr>
        <p:spPr>
          <a:xfrm>
            <a:off x="1104900" y="1600200"/>
            <a:ext cx="9982200" cy="5158946"/>
          </a:xfrm>
        </p:spPr>
        <p:txBody>
          <a:bodyPr>
            <a:normAutofit/>
          </a:bodyPr>
          <a:lstStyle/>
          <a:p>
            <a:pPr lvl="1" fontAlgn="base"/>
            <a:r>
              <a:rPr lang="en-US" b="1" u="sng" dirty="0"/>
              <a:t>Metacognition Training</a:t>
            </a:r>
            <a:endParaRPr lang="en-US" dirty="0"/>
          </a:p>
          <a:p>
            <a:pPr lvl="2" fontAlgn="base"/>
            <a:r>
              <a:rPr lang="en-US" dirty="0"/>
              <a:t>Helps increase personal awareness in students and allows them to gain a deeper understanding of how they think, feel and act</a:t>
            </a:r>
          </a:p>
          <a:p>
            <a:pPr lvl="2" fontAlgn="base"/>
            <a:r>
              <a:rPr lang="en-US" dirty="0"/>
              <a:t>Will help them improve their learning and ability to cultivate meaningful relationships</a:t>
            </a:r>
          </a:p>
          <a:p>
            <a:pPr lvl="2" fontAlgn="base"/>
            <a:r>
              <a:rPr lang="en-US" dirty="0"/>
              <a:t>When students gain an awareness of their own mental states, they can begin to control and monitor their own behavior</a:t>
            </a:r>
          </a:p>
          <a:p>
            <a:pPr lvl="2" fontAlgn="base"/>
            <a:r>
              <a:rPr lang="en-US" dirty="0"/>
              <a:t>This leads to students becoming more self-reliant, flexible and productive</a:t>
            </a:r>
          </a:p>
          <a:p>
            <a:pPr lvl="2" fontAlgn="base"/>
            <a:r>
              <a:rPr lang="en-US" dirty="0"/>
              <a:t>When students are having a difficult time finding the answer to a problem, they will be able to use their reflective strategies to weigh choices and evaluate options</a:t>
            </a:r>
          </a:p>
          <a:p>
            <a:pPr lvl="2" fontAlgn="base"/>
            <a:r>
              <a:rPr lang="en-US" dirty="0"/>
              <a:t>As they become more thoughtful they will improve their decision-making skills and have more control over their emotions and </a:t>
            </a:r>
            <a:r>
              <a:rPr lang="en-US" dirty="0" err="1"/>
              <a:t>reactionss</a:t>
            </a:r>
            <a:endParaRPr lang="en-US" dirty="0"/>
          </a:p>
          <a:p>
            <a:pPr lvl="1"/>
            <a:endParaRPr lang="en-US" dirty="0"/>
          </a:p>
        </p:txBody>
      </p:sp>
    </p:spTree>
    <p:extLst>
      <p:ext uri="{BB962C8B-B14F-4D97-AF65-F5344CB8AC3E}">
        <p14:creationId xmlns:p14="http://schemas.microsoft.com/office/powerpoint/2010/main" val="3051610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Instructional Models for Social Interactions</a:t>
            </a:r>
          </a:p>
        </p:txBody>
      </p:sp>
      <p:sp>
        <p:nvSpPr>
          <p:cNvPr id="3" name="Content Placeholder 2"/>
          <p:cNvSpPr>
            <a:spLocks noGrp="1"/>
          </p:cNvSpPr>
          <p:nvPr>
            <p:ph idx="1"/>
          </p:nvPr>
        </p:nvSpPr>
        <p:spPr>
          <a:xfrm>
            <a:off x="1104900" y="1600200"/>
            <a:ext cx="9982200" cy="5158946"/>
          </a:xfrm>
        </p:spPr>
        <p:txBody>
          <a:bodyPr>
            <a:normAutofit/>
          </a:bodyPr>
          <a:lstStyle/>
          <a:p>
            <a:pPr fontAlgn="base"/>
            <a:r>
              <a:rPr lang="en-US" dirty="0"/>
              <a:t>These teaching models focus on developing the concepts and skills children need to work productively with their peers</a:t>
            </a:r>
          </a:p>
          <a:p>
            <a:pPr lvl="1" fontAlgn="base"/>
            <a:r>
              <a:rPr lang="en-US" b="1" u="sng" dirty="0"/>
              <a:t>Cooperative Learning</a:t>
            </a:r>
            <a:endParaRPr lang="en-US" dirty="0"/>
          </a:p>
          <a:p>
            <a:pPr lvl="2" fontAlgn="base"/>
            <a:r>
              <a:rPr lang="en-US" dirty="0"/>
              <a:t>Helps students improve relations with their fellow classmates, improve their critical thinking skills, enhance social skills and raise their self-esteem</a:t>
            </a:r>
          </a:p>
          <a:p>
            <a:pPr lvl="2" fontAlgn="base"/>
            <a:r>
              <a:rPr lang="en-US" dirty="0"/>
              <a:t>By putting students into small groups made up of different ability </a:t>
            </a:r>
            <a:r>
              <a:rPr lang="en-US" dirty="0" err="1"/>
              <a:t>levels,and</a:t>
            </a:r>
            <a:r>
              <a:rPr lang="en-US" dirty="0"/>
              <a:t> giving them different tasks to complete, they will have to work together, communicate and hold each other accountable to be successful</a:t>
            </a:r>
          </a:p>
          <a:p>
            <a:pPr lvl="2" fontAlgn="base"/>
            <a:r>
              <a:rPr lang="en-US" dirty="0"/>
              <a:t>Encourages students to celebrate the successes of each member of their group too</a:t>
            </a:r>
          </a:p>
          <a:p>
            <a:pPr lvl="2" fontAlgn="base"/>
            <a:r>
              <a:rPr lang="en-US" dirty="0"/>
              <a:t>Students learn to understand and like each other more and build their social skills for positive interactions in their future careers</a:t>
            </a:r>
          </a:p>
        </p:txBody>
      </p:sp>
    </p:spTree>
    <p:extLst>
      <p:ext uri="{BB962C8B-B14F-4D97-AF65-F5344CB8AC3E}">
        <p14:creationId xmlns:p14="http://schemas.microsoft.com/office/powerpoint/2010/main" val="3591681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Instructional Models for Social Interactions (cont.)</a:t>
            </a:r>
          </a:p>
        </p:txBody>
      </p:sp>
      <p:sp>
        <p:nvSpPr>
          <p:cNvPr id="3" name="Content Placeholder 2"/>
          <p:cNvSpPr>
            <a:spLocks noGrp="1"/>
          </p:cNvSpPr>
          <p:nvPr>
            <p:ph idx="1"/>
          </p:nvPr>
        </p:nvSpPr>
        <p:spPr>
          <a:xfrm>
            <a:off x="1104900" y="1600200"/>
            <a:ext cx="9982200" cy="5158946"/>
          </a:xfrm>
        </p:spPr>
        <p:txBody>
          <a:bodyPr>
            <a:normAutofit/>
          </a:bodyPr>
          <a:lstStyle/>
          <a:p>
            <a:pPr lvl="1" fontAlgn="base"/>
            <a:r>
              <a:rPr lang="en-US" b="1" u="sng" dirty="0"/>
              <a:t>Role Playing</a:t>
            </a:r>
            <a:endParaRPr lang="en-US" dirty="0"/>
          </a:p>
          <a:p>
            <a:pPr lvl="2" fontAlgn="base"/>
            <a:r>
              <a:rPr lang="en-US" dirty="0"/>
              <a:t>Helps students to study and develop positive social behaviors and values</a:t>
            </a:r>
          </a:p>
          <a:p>
            <a:pPr lvl="2" fontAlgn="base"/>
            <a:r>
              <a:rPr lang="en-US" dirty="0"/>
              <a:t>Students learn how to act/react in certain situations with this model of teaching</a:t>
            </a:r>
          </a:p>
          <a:p>
            <a:pPr lvl="2" fontAlgn="base"/>
            <a:r>
              <a:rPr lang="en-US" dirty="0"/>
              <a:t>By setting a scene and having students play out how they would behave, they can reflect on what they felt was good and bad behavior. </a:t>
            </a:r>
          </a:p>
          <a:p>
            <a:pPr lvl="2" fontAlgn="base"/>
            <a:r>
              <a:rPr lang="en-US" dirty="0"/>
              <a:t>Students can test out different behaviors and experience the effects first-hand, without consequence</a:t>
            </a:r>
          </a:p>
          <a:p>
            <a:pPr lvl="2" fontAlgn="base"/>
            <a:r>
              <a:rPr lang="en-US" dirty="0"/>
              <a:t>Having the students to act it out before they are confronted with awkward or scary circumstances prepares them for the real thing and can help them think before they act</a:t>
            </a:r>
          </a:p>
          <a:p>
            <a:pPr lvl="2" fontAlgn="base"/>
            <a:r>
              <a:rPr lang="en-US" dirty="0"/>
              <a:t>Can be used for many different purposes:</a:t>
            </a:r>
          </a:p>
          <a:p>
            <a:pPr lvl="3" fontAlgn="base"/>
            <a:r>
              <a:rPr lang="en-US" dirty="0"/>
              <a:t>Social and emotional skills</a:t>
            </a:r>
          </a:p>
          <a:p>
            <a:pPr lvl="3" fontAlgn="base"/>
            <a:r>
              <a:rPr lang="en-US" dirty="0"/>
              <a:t>Intellectual growth</a:t>
            </a:r>
          </a:p>
          <a:p>
            <a:pPr lvl="3" fontAlgn="base"/>
            <a:r>
              <a:rPr lang="en-US" dirty="0"/>
              <a:t>Making mistakes</a:t>
            </a:r>
          </a:p>
          <a:p>
            <a:pPr lvl="3" fontAlgn="base"/>
            <a:r>
              <a:rPr lang="en-US" dirty="0"/>
              <a:t>Problem solving</a:t>
            </a:r>
          </a:p>
          <a:p>
            <a:pPr lvl="3" fontAlgn="base"/>
            <a:r>
              <a:rPr lang="en-US" dirty="0"/>
              <a:t>Positive self-image</a:t>
            </a:r>
          </a:p>
        </p:txBody>
      </p:sp>
    </p:spTree>
    <p:extLst>
      <p:ext uri="{BB962C8B-B14F-4D97-AF65-F5344CB8AC3E}">
        <p14:creationId xmlns:p14="http://schemas.microsoft.com/office/powerpoint/2010/main" val="215105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Kind of Relationship Do You See Here?</a:t>
            </a:r>
          </a:p>
        </p:txBody>
      </p:sp>
      <p:pic>
        <p:nvPicPr>
          <p:cNvPr id="4" name="C9eGz9hXfEI"/>
          <p:cNvPicPr>
            <a:picLocks noGrp="1" noRot="1" noChangeAspect="1"/>
          </p:cNvPicPr>
          <p:nvPr>
            <p:ph idx="1"/>
            <a:videoFile r:link="rId1"/>
          </p:nvPr>
        </p:nvPicPr>
        <p:blipFill>
          <a:blip r:embed="rId3"/>
          <a:stretch>
            <a:fillRect/>
          </a:stretch>
        </p:blipFill>
        <p:spPr>
          <a:xfrm>
            <a:off x="1104900" y="1387237"/>
            <a:ext cx="8089074" cy="4550105"/>
          </a:xfrm>
          <a:prstGeom prst="rect">
            <a:avLst/>
          </a:prstGeom>
        </p:spPr>
      </p:pic>
      <p:sp>
        <p:nvSpPr>
          <p:cNvPr id="3" name="TextBox 2"/>
          <p:cNvSpPr txBox="1"/>
          <p:nvPr/>
        </p:nvSpPr>
        <p:spPr>
          <a:xfrm>
            <a:off x="1104900" y="5957466"/>
            <a:ext cx="8089074" cy="1200329"/>
          </a:xfrm>
          <a:prstGeom prst="rect">
            <a:avLst/>
          </a:prstGeom>
          <a:noFill/>
        </p:spPr>
        <p:txBody>
          <a:bodyPr wrap="square" rtlCol="0">
            <a:spAutoFit/>
          </a:bodyPr>
          <a:lstStyle/>
          <a:p>
            <a:pPr marL="509588" indent="-509588"/>
            <a:r>
              <a:rPr lang="en-US" dirty="0"/>
              <a:t>AJ+. (2015, November 19). </a:t>
            </a:r>
            <a:r>
              <a:rPr lang="en-US" i="1" dirty="0"/>
              <a:t>Teacher compliments students and it's turning his classroom around</a:t>
            </a:r>
            <a:r>
              <a:rPr lang="en-US" dirty="0"/>
              <a:t> [Video file].  Retrieved from </a:t>
            </a:r>
            <a:r>
              <a:rPr lang="en-US" dirty="0">
                <a:hlinkClick r:id="rId4"/>
              </a:rPr>
              <a:t>https://youtu.be/C9eGz9hXfEI </a:t>
            </a:r>
            <a:endParaRPr lang="en-US" dirty="0"/>
          </a:p>
          <a:p>
            <a:endParaRPr lang="en-US" dirty="0"/>
          </a:p>
        </p:txBody>
      </p:sp>
    </p:spTree>
    <p:extLst>
      <p:ext uri="{BB962C8B-B14F-4D97-AF65-F5344CB8AC3E}">
        <p14:creationId xmlns:p14="http://schemas.microsoft.com/office/powerpoint/2010/main" val="1846968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alphaModFix amt="24000"/>
          </a:blip>
          <a:srcRect l="6946" t="20056"/>
          <a:stretch/>
        </p:blipFill>
        <p:spPr>
          <a:xfrm>
            <a:off x="-779646" y="-192505"/>
            <a:ext cx="13250778" cy="7257122"/>
          </a:xfrm>
          <a:prstGeom prst="rect">
            <a:avLst/>
          </a:prstGeom>
        </p:spPr>
      </p:pic>
      <p:sp>
        <p:nvSpPr>
          <p:cNvPr id="3" name="Content Placeholder 2"/>
          <p:cNvSpPr>
            <a:spLocks noGrp="1"/>
          </p:cNvSpPr>
          <p:nvPr>
            <p:ph idx="4294967295"/>
          </p:nvPr>
        </p:nvSpPr>
        <p:spPr>
          <a:xfrm>
            <a:off x="558266" y="895149"/>
            <a:ext cx="10385658" cy="5813659"/>
          </a:xfrm>
        </p:spPr>
        <p:txBody>
          <a:bodyPr>
            <a:normAutofit/>
          </a:bodyPr>
          <a:lstStyle/>
          <a:p>
            <a:pPr marL="0" indent="0" algn="ctr">
              <a:buNone/>
            </a:pPr>
            <a:r>
              <a:rPr lang="en-US" sz="2400" b="1" dirty="0"/>
              <a:t>“I have come to a frightening conclusion.</a:t>
            </a:r>
            <a:br>
              <a:rPr lang="en-US" sz="2400" b="1" dirty="0"/>
            </a:br>
            <a:r>
              <a:rPr lang="en-US" sz="2400" b="1" dirty="0"/>
              <a:t>I am the decisive element in the classroom.</a:t>
            </a:r>
            <a:br>
              <a:rPr lang="en-US" sz="2400" b="1" dirty="0"/>
            </a:br>
            <a:r>
              <a:rPr lang="en-US" sz="2400" b="1" dirty="0"/>
              <a:t>It is my personal approach that creates the climate.</a:t>
            </a:r>
            <a:br>
              <a:rPr lang="en-US" sz="2400" b="1" dirty="0"/>
            </a:br>
            <a:r>
              <a:rPr lang="en-US" sz="2400" b="1" dirty="0"/>
              <a:t>It is my daily mood that makes the weather.</a:t>
            </a:r>
            <a:br>
              <a:rPr lang="en-US" sz="2400" b="1" dirty="0"/>
            </a:br>
            <a:r>
              <a:rPr lang="en-US" sz="2400" b="1" dirty="0"/>
              <a:t>As a teacher I possess tremendous power</a:t>
            </a:r>
            <a:br>
              <a:rPr lang="en-US" sz="2400" b="1" dirty="0"/>
            </a:br>
            <a:r>
              <a:rPr lang="en-US" sz="2400" b="1" dirty="0"/>
              <a:t>to make a child’s life miserable or joyous.</a:t>
            </a:r>
            <a:br>
              <a:rPr lang="en-US" sz="2400" b="1" dirty="0"/>
            </a:br>
            <a:r>
              <a:rPr lang="en-US" sz="2400" b="1" dirty="0"/>
              <a:t>I can be a tool of torture or an instrument of inspiration.</a:t>
            </a:r>
            <a:br>
              <a:rPr lang="en-US" sz="2400" b="1" dirty="0"/>
            </a:br>
            <a:r>
              <a:rPr lang="en-US" sz="2400" b="1" dirty="0"/>
              <a:t>I can humiliate or humor, hurt or heal.</a:t>
            </a:r>
            <a:br>
              <a:rPr lang="en-US" sz="2400" b="1" dirty="0"/>
            </a:br>
            <a:r>
              <a:rPr lang="en-US" sz="2400" b="1" dirty="0"/>
              <a:t>In all situations, it is my response that decides whether a crisis will be escalated or de-escalated, and a child humanized or de-humanized.”</a:t>
            </a:r>
          </a:p>
          <a:p>
            <a:pPr marL="0" indent="0" algn="ctr">
              <a:buNone/>
            </a:pPr>
            <a:endParaRPr lang="en-US" b="1" dirty="0"/>
          </a:p>
          <a:p>
            <a:pPr marL="0" indent="0" algn="r">
              <a:spcBef>
                <a:spcPts val="0"/>
              </a:spcBef>
              <a:buNone/>
            </a:pPr>
            <a:r>
              <a:rPr lang="en-US" b="1" dirty="0"/>
              <a:t>- </a:t>
            </a:r>
            <a:r>
              <a:rPr lang="en-US" sz="1400" b="1" dirty="0"/>
              <a:t>Quote by Haim </a:t>
            </a:r>
            <a:r>
              <a:rPr lang="en-US" sz="1400" b="1" dirty="0" err="1"/>
              <a:t>Ginott</a:t>
            </a:r>
            <a:endParaRPr lang="en-US" sz="1400" b="1" dirty="0"/>
          </a:p>
          <a:p>
            <a:pPr marL="0" indent="0" algn="r">
              <a:spcBef>
                <a:spcPts val="0"/>
              </a:spcBef>
              <a:buNone/>
            </a:pPr>
            <a:r>
              <a:rPr lang="en-US" sz="1400" b="1" dirty="0"/>
              <a:t>  (Teacher &amp; Child Psychologist)</a:t>
            </a:r>
          </a:p>
          <a:p>
            <a:pPr marL="0" indent="0" algn="r">
              <a:buNone/>
            </a:pPr>
            <a:endParaRPr lang="en-US" b="1" dirty="0"/>
          </a:p>
        </p:txBody>
      </p:sp>
    </p:spTree>
    <p:extLst>
      <p:ext uri="{BB962C8B-B14F-4D97-AF65-F5344CB8AC3E}">
        <p14:creationId xmlns:p14="http://schemas.microsoft.com/office/powerpoint/2010/main" val="4010361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this first presentation of Module 3, we addressed:</a:t>
            </a:r>
          </a:p>
        </p:txBody>
      </p:sp>
      <p:sp>
        <p:nvSpPr>
          <p:cNvPr id="3" name="Content Placeholder 2"/>
          <p:cNvSpPr>
            <a:spLocks noGrp="1"/>
          </p:cNvSpPr>
          <p:nvPr>
            <p:ph idx="1"/>
          </p:nvPr>
        </p:nvSpPr>
        <p:spPr/>
        <p:txBody>
          <a:bodyPr>
            <a:normAutofit/>
          </a:bodyPr>
          <a:lstStyle/>
          <a:p>
            <a:pPr lvl="0"/>
            <a:r>
              <a:rPr lang="en-US" dirty="0"/>
              <a:t>Positive student-teacher relationships</a:t>
            </a:r>
          </a:p>
          <a:p>
            <a:pPr lvl="0"/>
            <a:r>
              <a:rPr lang="en-US" dirty="0"/>
              <a:t>The teacher as role model</a:t>
            </a:r>
          </a:p>
          <a:p>
            <a:pPr lvl="0"/>
            <a:endParaRPr lang="en-US" dirty="0"/>
          </a:p>
        </p:txBody>
      </p:sp>
    </p:spTree>
    <p:extLst>
      <p:ext uri="{BB962C8B-B14F-4D97-AF65-F5344CB8AC3E}">
        <p14:creationId xmlns:p14="http://schemas.microsoft.com/office/powerpoint/2010/main" val="155066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Before moving forward . . .</a:t>
            </a:r>
          </a:p>
        </p:txBody>
      </p:sp>
      <p:sp>
        <p:nvSpPr>
          <p:cNvPr id="3" name="Content Placeholder 2"/>
          <p:cNvSpPr>
            <a:spLocks noGrp="1"/>
          </p:cNvSpPr>
          <p:nvPr>
            <p:ph idx="1"/>
          </p:nvPr>
        </p:nvSpPr>
        <p:spPr/>
        <p:txBody>
          <a:bodyPr/>
          <a:lstStyle/>
          <a:p>
            <a:r>
              <a:rPr lang="en-US" dirty="0"/>
              <a:t>Review the previous slide</a:t>
            </a:r>
          </a:p>
          <a:p>
            <a:r>
              <a:rPr lang="en-US" dirty="0"/>
              <a:t>Decide if you are comfortable with the information presented in this presentation</a:t>
            </a:r>
          </a:p>
          <a:p>
            <a:pPr lvl="1"/>
            <a:r>
              <a:rPr lang="en-US" dirty="0"/>
              <a:t>If you are not comfortable, please go back and view all or part of this presentation again; if you continue to have questions, then please use the </a:t>
            </a:r>
            <a:r>
              <a:rPr lang="en-US" b="1" dirty="0"/>
              <a:t>Ask Questions Here! </a:t>
            </a:r>
            <a:r>
              <a:rPr lang="en-US" dirty="0"/>
              <a:t>page in the </a:t>
            </a:r>
            <a:r>
              <a:rPr lang="en-US" b="1" i="1" dirty="0"/>
              <a:t>Getting Started</a:t>
            </a:r>
            <a:r>
              <a:rPr lang="en-US" dirty="0"/>
              <a:t> area to get assistance</a:t>
            </a:r>
          </a:p>
          <a:p>
            <a:pPr lvl="1"/>
            <a:r>
              <a:rPr lang="en-US" dirty="0"/>
              <a:t>If you are comfortable, then you may with the remaining steps to cover in Module 3</a:t>
            </a:r>
          </a:p>
        </p:txBody>
      </p:sp>
    </p:spTree>
    <p:extLst>
      <p:ext uri="{BB962C8B-B14F-4D97-AF65-F5344CB8AC3E}">
        <p14:creationId xmlns:p14="http://schemas.microsoft.com/office/powerpoint/2010/main" val="2946531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92573" y="2088107"/>
            <a:ext cx="8134065" cy="1802558"/>
          </a:xfrm>
          <a:prstGeom prst="rect">
            <a:avLst/>
          </a:prstGeom>
          <a:noFill/>
        </p:spPr>
        <p:txBody>
          <a:bodyPr wrap="none" lIns="91440" tIns="45720" rIns="91440" bIns="45720">
            <a:prstTxWarp prst="textCanUp">
              <a:avLst/>
            </a:prstTxWarp>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Thank You!</a:t>
            </a:r>
          </a:p>
        </p:txBody>
      </p:sp>
    </p:spTree>
    <p:extLst>
      <p:ext uri="{BB962C8B-B14F-4D97-AF65-F5344CB8AC3E}">
        <p14:creationId xmlns:p14="http://schemas.microsoft.com/office/powerpoint/2010/main" val="3921279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Props1.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2.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CDDBB83-77C1-4099-A0AA-289882E745E2}">
  <ds:schemaRefs>
    <ds:schemaRef ds:uri="http://schemas.microsoft.com/office/2006/documentManagement/types"/>
    <ds:schemaRef ds:uri="http://purl.org/dc/elements/1.1/"/>
    <ds:schemaRef ds:uri="http://schemas.microsoft.com/office/2006/metadata/properties"/>
    <ds:schemaRef ds:uri="4873beb7-5857-4685-be1f-d57550cc96cc"/>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994</TotalTime>
  <Words>2276</Words>
  <Application>Microsoft Office PowerPoint</Application>
  <PresentationFormat>Widescreen</PresentationFormat>
  <Paragraphs>232</Paragraphs>
  <Slides>46</Slides>
  <Notes>2</Notes>
  <HiddenSlides>0</HiddenSlides>
  <MMClips>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Euphemia</vt:lpstr>
      <vt:lpstr>Plantagenet Cherokee</vt:lpstr>
      <vt:lpstr>Wingdings</vt:lpstr>
      <vt:lpstr>Academic Literature 16x9</vt:lpstr>
      <vt:lpstr>Positive Student-Teacher Relationships</vt:lpstr>
      <vt:lpstr>Topic to be Covered in this Presentation</vt:lpstr>
      <vt:lpstr>Reflection</vt:lpstr>
      <vt:lpstr>PowerPoint Presentation</vt:lpstr>
      <vt:lpstr>PowerPoint Presentation</vt:lpstr>
      <vt:lpstr>PowerPoint Presentation</vt:lpstr>
      <vt:lpstr>Positive Student-Teacher Relationships</vt:lpstr>
      <vt:lpstr>PowerPoint Presentation</vt:lpstr>
      <vt:lpstr>Positive Teacher-Student Relationships . . .</vt:lpstr>
      <vt:lpstr>In an Environment that Reduces Risk for Struggling Students . . .</vt:lpstr>
      <vt:lpstr>Research Shows When Positive Relationships Exist . . .</vt:lpstr>
      <vt:lpstr>Students Want Teachers Who Demonstrate:</vt:lpstr>
      <vt:lpstr>Effective Teachers . . .</vt:lpstr>
      <vt:lpstr>What Kind of Teacher Do You See Here?</vt:lpstr>
      <vt:lpstr>Hallmarks of an Effective Classroom Relationships Include:</vt:lpstr>
      <vt:lpstr>PowerPoint Presentation</vt:lpstr>
      <vt:lpstr>Continuum of Teachers’ Openness with Their Students</vt:lpstr>
      <vt:lpstr>PowerPoint Presentation</vt:lpstr>
      <vt:lpstr>If You Want to Get to Know Your Students . . .</vt:lpstr>
      <vt:lpstr>If You Want to Get to Know Your Students . . . (cont.)</vt:lpstr>
      <vt:lpstr>Cautions and Considerations</vt:lpstr>
      <vt:lpstr>Teacher Interactions with Students</vt:lpstr>
      <vt:lpstr>Teacher Expectations:</vt:lpstr>
      <vt:lpstr>It’s Important to Communicate High Expectations When Students Struggle with Material</vt:lpstr>
      <vt:lpstr>Effective Reinforcement (Praise) is an Important Ingredient</vt:lpstr>
      <vt:lpstr>Effective Communication Between Teacher and Student . . .</vt:lpstr>
      <vt:lpstr>Guidelines for Empathic, Non-Evaluative Listening</vt:lpstr>
      <vt:lpstr>Effective Teachers . . .</vt:lpstr>
      <vt:lpstr>Effective Teachers (cont.)</vt:lpstr>
      <vt:lpstr>The teacher as a model</vt:lpstr>
      <vt:lpstr>PowerPoint Presentation</vt:lpstr>
      <vt:lpstr>A Role Model Is . . .</vt:lpstr>
      <vt:lpstr>A Little More About Role Models</vt:lpstr>
      <vt:lpstr>How Role Modeling “Works” – A Basic Overview</vt:lpstr>
      <vt:lpstr>Likely Role Models for Children</vt:lpstr>
      <vt:lpstr>Let’s Take a Closer Look at Teachers as Role Models</vt:lpstr>
      <vt:lpstr>PowerPoint Presentation</vt:lpstr>
      <vt:lpstr>Instructional Models for Personal Development</vt:lpstr>
      <vt:lpstr>Instructional Models for Personal Development (cont.)</vt:lpstr>
      <vt:lpstr>Instructional Models for Social Interactions</vt:lpstr>
      <vt:lpstr>Instructional Models for Social Interactions (cont.)</vt:lpstr>
      <vt:lpstr>What Kind of Relationship Do You See Here?</vt:lpstr>
      <vt:lpstr>PowerPoint Presentation</vt:lpstr>
      <vt:lpstr>In this first presentation of Module 3, we addressed:</vt:lpstr>
      <vt:lpstr>Before moving forward . .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With Picture Layout</dc:title>
  <dc:creator>Susan Hildenbrand</dc:creator>
  <cp:lastModifiedBy>Vanitra C. Brown</cp:lastModifiedBy>
  <cp:revision>149</cp:revision>
  <dcterms:created xsi:type="dcterms:W3CDTF">2018-10-24T15:54:23Z</dcterms:created>
  <dcterms:modified xsi:type="dcterms:W3CDTF">2020-09-09T00:45:29Z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